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4"/>
  </p:sldMasterIdLst>
  <p:notesMasterIdLst>
    <p:notesMasterId r:id="rId56"/>
  </p:notesMasterIdLst>
  <p:sldIdLst>
    <p:sldId id="257" r:id="rId5"/>
    <p:sldId id="2147047053" r:id="rId6"/>
    <p:sldId id="2147047071" r:id="rId7"/>
    <p:sldId id="2147047004" r:id="rId8"/>
    <p:sldId id="2147047005" r:id="rId9"/>
    <p:sldId id="306" r:id="rId10"/>
    <p:sldId id="271" r:id="rId11"/>
    <p:sldId id="272" r:id="rId12"/>
    <p:sldId id="273" r:id="rId13"/>
    <p:sldId id="275" r:id="rId14"/>
    <p:sldId id="276" r:id="rId15"/>
    <p:sldId id="274" r:id="rId16"/>
    <p:sldId id="277" r:id="rId17"/>
    <p:sldId id="2147047000" r:id="rId18"/>
    <p:sldId id="2147047001" r:id="rId19"/>
    <p:sldId id="284" r:id="rId20"/>
    <p:sldId id="2147047003" r:id="rId21"/>
    <p:sldId id="2146849328" r:id="rId22"/>
    <p:sldId id="2147047009" r:id="rId23"/>
    <p:sldId id="2147047011" r:id="rId24"/>
    <p:sldId id="2147047012" r:id="rId25"/>
    <p:sldId id="2147047013" r:id="rId26"/>
    <p:sldId id="2147047073" r:id="rId27"/>
    <p:sldId id="2147047066" r:id="rId28"/>
    <p:sldId id="2147047067" r:id="rId29"/>
    <p:sldId id="2147047078" r:id="rId30"/>
    <p:sldId id="2147047069" r:id="rId31"/>
    <p:sldId id="2147047006" r:id="rId32"/>
    <p:sldId id="2147047007" r:id="rId33"/>
    <p:sldId id="2147047024" r:id="rId34"/>
    <p:sldId id="2147047054" r:id="rId35"/>
    <p:sldId id="2147047055" r:id="rId36"/>
    <p:sldId id="2147047056" r:id="rId37"/>
    <p:sldId id="2147047057" r:id="rId38"/>
    <p:sldId id="2147047058" r:id="rId39"/>
    <p:sldId id="2147047059" r:id="rId40"/>
    <p:sldId id="2147047079" r:id="rId41"/>
    <p:sldId id="2147047080" r:id="rId42"/>
    <p:sldId id="2147047044" r:id="rId43"/>
    <p:sldId id="2147047088" r:id="rId44"/>
    <p:sldId id="2147047081" r:id="rId45"/>
    <p:sldId id="2147047070" r:id="rId46"/>
    <p:sldId id="2147047083" r:id="rId47"/>
    <p:sldId id="2147047019" r:id="rId48"/>
    <p:sldId id="2147047084" r:id="rId49"/>
    <p:sldId id="2147047085" r:id="rId50"/>
    <p:sldId id="2147047063" r:id="rId51"/>
    <p:sldId id="2147047064" r:id="rId52"/>
    <p:sldId id="2147047087" r:id="rId53"/>
    <p:sldId id="2147047072" r:id="rId54"/>
    <p:sldId id="260" r:id="rId5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7"/>
    <p:restoredTop sz="96154"/>
  </p:normalViewPr>
  <p:slideViewPr>
    <p:cSldViewPr snapToGrid="0">
      <p:cViewPr varScale="1">
        <p:scale>
          <a:sx n="109" d="100"/>
          <a:sy n="109" d="100"/>
        </p:scale>
        <p:origin x="566" y="62"/>
      </p:cViewPr>
      <p:guideLst>
        <p:guide orient="horz" pos="1620"/>
        <p:guide pos="2880"/>
      </p:guideLst>
    </p:cSldViewPr>
  </p:slideViewPr>
  <p:outlineViewPr>
    <p:cViewPr>
      <p:scale>
        <a:sx n="33" d="100"/>
        <a:sy n="33" d="100"/>
      </p:scale>
      <p:origin x="0" y="-51544"/>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beatrizdefarialeao\Downloads\Datas_Atas_Ponto_Controle_IPS%204.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onalisa\Downloads\Apresenta&#231;&#227;o_gr&#225;fico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pt-BR" dirty="0"/>
              <a:t>Reuniões PC realizadas com CGIIS - SEIDIGI</a:t>
            </a:r>
            <a:r>
              <a:rPr lang="pt-BR" baseline="0" dirty="0"/>
              <a:t> em 2023 </a:t>
            </a:r>
            <a:br>
              <a:rPr lang="pt-BR" baseline="0" dirty="0"/>
            </a:br>
            <a:r>
              <a:rPr lang="pt-BR" baseline="0" dirty="0"/>
              <a:t>( N=34)</a:t>
            </a:r>
            <a:r>
              <a:rPr lang="pt-BR" dirty="0"/>
              <a:t> </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Planilha2!$B$1:$B$2</c:f>
              <c:strCache>
                <c:ptCount val="2"/>
                <c:pt idx="0">
                  <c:v>Reuiões realizadas com CGSII - SEIDIGI/ MS</c:v>
                </c:pt>
                <c:pt idx="1">
                  <c:v>Reuniões</c:v>
                </c:pt>
              </c:strCache>
            </c:strRef>
          </c:tx>
          <c:spPr>
            <a:solidFill>
              <a:schemeClr val="accent1"/>
            </a:solidFill>
            <a:ln>
              <a:noFill/>
            </a:ln>
            <a:effectLst/>
            <a:sp3d/>
          </c:spPr>
          <c:invertIfNegative val="0"/>
          <c:cat>
            <c:strRef>
              <c:f>Planilha2!$A$3:$A$14</c:f>
              <c:strCache>
                <c:ptCount val="12"/>
                <c:pt idx="0">
                  <c:v>Janeiro</c:v>
                </c:pt>
                <c:pt idx="1">
                  <c:v>Fevereiro</c:v>
                </c:pt>
                <c:pt idx="2">
                  <c:v>Março</c:v>
                </c:pt>
                <c:pt idx="3">
                  <c:v>Abril</c:v>
                </c:pt>
                <c:pt idx="4">
                  <c:v>Maio</c:v>
                </c:pt>
                <c:pt idx="5">
                  <c:v>Junho</c:v>
                </c:pt>
                <c:pt idx="6">
                  <c:v>Julho</c:v>
                </c:pt>
                <c:pt idx="7">
                  <c:v>Agosto</c:v>
                </c:pt>
                <c:pt idx="8">
                  <c:v>Setembro</c:v>
                </c:pt>
                <c:pt idx="9">
                  <c:v>Outubro</c:v>
                </c:pt>
                <c:pt idx="10">
                  <c:v>Novembro</c:v>
                </c:pt>
                <c:pt idx="11">
                  <c:v>Dezembro</c:v>
                </c:pt>
              </c:strCache>
            </c:strRef>
          </c:cat>
          <c:val>
            <c:numRef>
              <c:f>Planilha2!$B$3:$B$14</c:f>
              <c:numCache>
                <c:formatCode>General</c:formatCode>
                <c:ptCount val="12"/>
                <c:pt idx="0">
                  <c:v>4</c:v>
                </c:pt>
                <c:pt idx="1">
                  <c:v>4</c:v>
                </c:pt>
                <c:pt idx="2">
                  <c:v>4</c:v>
                </c:pt>
                <c:pt idx="3">
                  <c:v>4</c:v>
                </c:pt>
                <c:pt idx="4">
                  <c:v>3</c:v>
                </c:pt>
                <c:pt idx="5">
                  <c:v>3</c:v>
                </c:pt>
                <c:pt idx="6">
                  <c:v>1</c:v>
                </c:pt>
                <c:pt idx="7">
                  <c:v>4</c:v>
                </c:pt>
                <c:pt idx="8">
                  <c:v>4</c:v>
                </c:pt>
                <c:pt idx="9">
                  <c:v>1</c:v>
                </c:pt>
                <c:pt idx="10">
                  <c:v>2</c:v>
                </c:pt>
                <c:pt idx="11">
                  <c:v>1</c:v>
                </c:pt>
              </c:numCache>
            </c:numRef>
          </c:val>
          <c:extLst>
            <c:ext xmlns:c16="http://schemas.microsoft.com/office/drawing/2014/chart" uri="{C3380CC4-5D6E-409C-BE32-E72D297353CC}">
              <c16:uniqueId val="{00000000-87CF-9940-9D41-DB70D2407465}"/>
            </c:ext>
          </c:extLst>
        </c:ser>
        <c:dLbls>
          <c:showLegendKey val="0"/>
          <c:showVal val="0"/>
          <c:showCatName val="0"/>
          <c:showSerName val="0"/>
          <c:showPercent val="0"/>
          <c:showBubbleSize val="0"/>
        </c:dLbls>
        <c:gapWidth val="219"/>
        <c:shape val="box"/>
        <c:axId val="1067150928"/>
        <c:axId val="1067151344"/>
        <c:axId val="0"/>
      </c:bar3DChart>
      <c:catAx>
        <c:axId val="106715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1344"/>
        <c:crossesAt val="0"/>
        <c:auto val="1"/>
        <c:lblAlgn val="ctr"/>
        <c:lblOffset val="100"/>
        <c:noMultiLvlLbl val="0"/>
      </c:catAx>
      <c:valAx>
        <c:axId val="1067151344"/>
        <c:scaling>
          <c:orientation val="minMax"/>
          <c:max val="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7150928"/>
        <c:crosses val="autoZero"/>
        <c:crossBetween val="between"/>
        <c:majorUnit val="1"/>
        <c:minorUnit val="0.5"/>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Reuniões realizadas para alinhamento OBM  (N=12) </a:t>
            </a:r>
          </a:p>
        </c:rich>
      </c:tx>
      <c:layout>
        <c:manualLayout>
          <c:xMode val="edge"/>
          <c:yMode val="edge"/>
          <c:x val="0.15118744531933512"/>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pt-BR"/>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Planilha2!$E$6:$E$7</c:f>
              <c:strCache>
                <c:ptCount val="2"/>
                <c:pt idx="0">
                  <c:v>Reuniões realizadas para alinhamento OBM</c:v>
                </c:pt>
                <c:pt idx="1">
                  <c:v>Reuniões</c:v>
                </c:pt>
              </c:strCache>
            </c:strRef>
          </c:tx>
          <c:spPr>
            <a:solidFill>
              <a:schemeClr val="accent1"/>
            </a:solidFill>
            <a:ln>
              <a:noFill/>
            </a:ln>
            <a:effectLst/>
            <a:sp3d/>
          </c:spPr>
          <c:invertIfNegative val="0"/>
          <c:cat>
            <c:strRef>
              <c:f>Planilha2!$D$8:$D$13</c:f>
              <c:strCache>
                <c:ptCount val="6"/>
                <c:pt idx="0">
                  <c:v>Junho</c:v>
                </c:pt>
                <c:pt idx="1">
                  <c:v>Julho</c:v>
                </c:pt>
                <c:pt idx="2">
                  <c:v>Agosto</c:v>
                </c:pt>
                <c:pt idx="3">
                  <c:v>Setembro</c:v>
                </c:pt>
                <c:pt idx="4">
                  <c:v>Outubro</c:v>
                </c:pt>
                <c:pt idx="5">
                  <c:v>Novembro</c:v>
                </c:pt>
              </c:strCache>
            </c:strRef>
          </c:cat>
          <c:val>
            <c:numRef>
              <c:f>Planilha2!$E$8:$E$13</c:f>
              <c:numCache>
                <c:formatCode>General</c:formatCode>
                <c:ptCount val="6"/>
                <c:pt idx="0">
                  <c:v>3</c:v>
                </c:pt>
                <c:pt idx="1">
                  <c:v>1</c:v>
                </c:pt>
                <c:pt idx="2">
                  <c:v>3</c:v>
                </c:pt>
                <c:pt idx="3">
                  <c:v>1</c:v>
                </c:pt>
                <c:pt idx="4">
                  <c:v>2</c:v>
                </c:pt>
                <c:pt idx="5">
                  <c:v>2</c:v>
                </c:pt>
              </c:numCache>
            </c:numRef>
          </c:val>
          <c:extLst>
            <c:ext xmlns:c16="http://schemas.microsoft.com/office/drawing/2014/chart" uri="{C3380CC4-5D6E-409C-BE32-E72D297353CC}">
              <c16:uniqueId val="{00000000-73C5-764A-870D-929FB2689DF5}"/>
            </c:ext>
          </c:extLst>
        </c:ser>
        <c:dLbls>
          <c:showLegendKey val="0"/>
          <c:showVal val="0"/>
          <c:showCatName val="0"/>
          <c:showSerName val="0"/>
          <c:showPercent val="0"/>
          <c:showBubbleSize val="0"/>
        </c:dLbls>
        <c:gapWidth val="219"/>
        <c:shape val="box"/>
        <c:axId val="1068610256"/>
        <c:axId val="1068620656"/>
        <c:axId val="0"/>
      </c:bar3DChart>
      <c:catAx>
        <c:axId val="106861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20656"/>
        <c:crosses val="autoZero"/>
        <c:auto val="1"/>
        <c:lblAlgn val="ctr"/>
        <c:lblOffset val="100"/>
        <c:noMultiLvlLbl val="0"/>
      </c:catAx>
      <c:valAx>
        <c:axId val="1068620656"/>
        <c:scaling>
          <c:orientation val="minMax"/>
          <c:max val="3"/>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pt-BR"/>
          </a:p>
        </c:txPr>
        <c:crossAx val="1068610256"/>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r>
              <a:rPr lang="en-US"/>
              <a:t>Cadastros realizados na OBM 2023</a:t>
            </a:r>
          </a:p>
        </c:rich>
      </c:tx>
      <c:layout/>
      <c:overlay val="0"/>
      <c:spPr>
        <a:noFill/>
        <a:ln>
          <a:noFill/>
        </a:ln>
        <a:effectLst/>
      </c:spPr>
      <c:txPr>
        <a:bodyPr rot="0" spcFirstLastPara="1" vertOverflow="ellipsis" vert="horz" wrap="square" anchor="ctr" anchorCtr="1"/>
        <a:lstStyle/>
        <a:p>
          <a:pPr>
            <a:defRPr sz="2128" b="1" i="0" u="none" strike="noStrike" kern="1200" cap="none" spc="0" normalizeH="0" baseline="0">
              <a:solidFill>
                <a:srgbClr val="7030A0"/>
              </a:solidFill>
              <a:latin typeface="+mj-lt"/>
              <a:ea typeface="+mj-ea"/>
              <a:cs typeface="+mj-cs"/>
            </a:defRPr>
          </a:pPr>
          <a:endParaRPr lang="pt-BR"/>
        </a:p>
      </c:txPr>
    </c:title>
    <c:autoTitleDeleted val="0"/>
    <c:plotArea>
      <c:layout/>
      <c:barChart>
        <c:barDir val="col"/>
        <c:grouping val="clustered"/>
        <c:varyColors val="0"/>
        <c:ser>
          <c:idx val="0"/>
          <c:order val="0"/>
          <c:tx>
            <c:strRef>
              <c:f>[Apresentação_gráficos.xlsx]Planilha3!$B$1</c:f>
              <c:strCache>
                <c:ptCount val="1"/>
                <c:pt idx="0">
                  <c:v>HSL</c:v>
                </c:pt>
              </c:strCache>
            </c:strRef>
          </c:tx>
          <c:spPr>
            <a:solidFill>
              <a:schemeClr val="accent1"/>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[Apresentação_gráficos.xlsx]Planilha3!$B$2:$B$8</c:f>
              <c:numCache>
                <c:formatCode>General</c:formatCode>
                <c:ptCount val="7"/>
                <c:pt idx="0">
                  <c:v>121</c:v>
                </c:pt>
                <c:pt idx="1">
                  <c:v>1785</c:v>
                </c:pt>
                <c:pt idx="2">
                  <c:v>2438</c:v>
                </c:pt>
                <c:pt idx="3">
                  <c:v>2560</c:v>
                </c:pt>
                <c:pt idx="4">
                  <c:v>2666</c:v>
                </c:pt>
                <c:pt idx="5">
                  <c:v>4761</c:v>
                </c:pt>
                <c:pt idx="6">
                  <c:v>2649</c:v>
                </c:pt>
              </c:numCache>
            </c:numRef>
          </c:val>
          <c:extLst>
            <c:ext xmlns:c16="http://schemas.microsoft.com/office/drawing/2014/chart" uri="{C3380CC4-5D6E-409C-BE32-E72D297353CC}">
              <c16:uniqueId val="{00000000-D190-4BA0-857B-7D2D3892E57B}"/>
            </c:ext>
          </c:extLst>
        </c:ser>
        <c:ser>
          <c:idx val="1"/>
          <c:order val="1"/>
          <c:tx>
            <c:strRef>
              <c:f>[Apresentação_gráficos.xlsx]Planilha3!$C$1</c:f>
              <c:strCache>
                <c:ptCount val="1"/>
                <c:pt idx="0">
                  <c:v>MS</c:v>
                </c:pt>
              </c:strCache>
            </c:strRef>
          </c:tx>
          <c:spPr>
            <a:solidFill>
              <a:schemeClr val="accent2"/>
            </a:solidFill>
            <a:ln>
              <a:noFill/>
            </a:ln>
            <a:effectLst/>
          </c:spPr>
          <c:invertIfNegative val="0"/>
          <c:cat>
            <c:strRef>
              <c:f>[Apresentação_gráficos.xlsx]Planilha3!$A$2:$A$8</c:f>
              <c:strCache>
                <c:ptCount val="7"/>
                <c:pt idx="0">
                  <c:v>Junho </c:v>
                </c:pt>
                <c:pt idx="1">
                  <c:v>Julho</c:v>
                </c:pt>
                <c:pt idx="2">
                  <c:v>Agosto</c:v>
                </c:pt>
                <c:pt idx="3">
                  <c:v>Setembro</c:v>
                </c:pt>
                <c:pt idx="4">
                  <c:v>Outubro</c:v>
                </c:pt>
                <c:pt idx="5">
                  <c:v>Novembro</c:v>
                </c:pt>
                <c:pt idx="6">
                  <c:v>Dezembro</c:v>
                </c:pt>
              </c:strCache>
            </c:strRef>
          </c:cat>
          <c:val>
            <c:numRef>
              <c:f>[Apresentação_gráficos.xlsx]Planilha3!$C$2:$C$8</c:f>
              <c:numCache>
                <c:formatCode>General</c:formatCode>
                <c:ptCount val="7"/>
                <c:pt idx="5">
                  <c:v>2865</c:v>
                </c:pt>
                <c:pt idx="6">
                  <c:v>438</c:v>
                </c:pt>
              </c:numCache>
            </c:numRef>
          </c:val>
          <c:extLst>
            <c:ext xmlns:c16="http://schemas.microsoft.com/office/drawing/2014/chart" uri="{C3380CC4-5D6E-409C-BE32-E72D297353CC}">
              <c16:uniqueId val="{00000001-D190-4BA0-857B-7D2D3892E57B}"/>
            </c:ext>
          </c:extLst>
        </c:ser>
        <c:dLbls>
          <c:showLegendKey val="0"/>
          <c:showVal val="0"/>
          <c:showCatName val="0"/>
          <c:showSerName val="0"/>
          <c:showPercent val="0"/>
          <c:showBubbleSize val="0"/>
        </c:dLbls>
        <c:gapWidth val="267"/>
        <c:overlap val="-43"/>
        <c:axId val="443134767"/>
        <c:axId val="443142671"/>
      </c:barChart>
      <c:catAx>
        <c:axId val="443134767"/>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rgbClr val="7030A0"/>
                </a:solidFill>
                <a:latin typeface="+mn-lt"/>
                <a:ea typeface="+mn-ea"/>
                <a:cs typeface="+mn-cs"/>
              </a:defRPr>
            </a:pPr>
            <a:endParaRPr lang="pt-BR"/>
          </a:p>
        </c:txPr>
        <c:crossAx val="443142671"/>
        <c:crosses val="autoZero"/>
        <c:auto val="1"/>
        <c:lblAlgn val="ctr"/>
        <c:lblOffset val="100"/>
        <c:noMultiLvlLbl val="0"/>
      </c:catAx>
      <c:valAx>
        <c:axId val="443142671"/>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crossAx val="443134767"/>
        <c:crosses val="autoZero"/>
        <c:crossBetween val="between"/>
      </c:valAx>
      <c:spPr>
        <a:pattFill prst="ltDnDiag">
          <a:fgClr>
            <a:schemeClr val="dk1">
              <a:lumMod val="15000"/>
              <a:lumOff val="85000"/>
            </a:schemeClr>
          </a:fgClr>
          <a:bgClr>
            <a:schemeClr val="lt1"/>
          </a:bgClr>
        </a:patt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rgbClr val="7030A0"/>
              </a:solidFill>
              <a:latin typeface="+mn-lt"/>
              <a:ea typeface="+mn-ea"/>
              <a:cs typeface="+mn-cs"/>
            </a:defRPr>
          </a:pPr>
          <a:endParaRPr lang="pt-BR"/>
        </a:p>
      </c:txPr>
    </c:legend>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solidFill>
            <a:srgbClr val="7030A0"/>
          </a:solidFill>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209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Acho que podia ter um exemplo da árvore do portal..</a:t>
            </a:r>
          </a:p>
        </p:txBody>
      </p:sp>
    </p:spTree>
    <p:extLst>
      <p:ext uri="{BB962C8B-B14F-4D97-AF65-F5344CB8AC3E}">
        <p14:creationId xmlns:p14="http://schemas.microsoft.com/office/powerpoint/2010/main" val="2695896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Stephan  - se precisar tira este</a:t>
            </a:r>
          </a:p>
        </p:txBody>
      </p:sp>
      <p:sp>
        <p:nvSpPr>
          <p:cNvPr id="4" name="Slide Number Placeholder 3"/>
          <p:cNvSpPr>
            <a:spLocks noGrp="1"/>
          </p:cNvSpPr>
          <p:nvPr>
            <p:ph type="sldNum" sz="quarter" idx="5"/>
          </p:nvPr>
        </p:nvSpPr>
        <p:spPr/>
        <p:txBody>
          <a:bodyPr/>
          <a:lstStyle/>
          <a:p>
            <a:fld id="{02636663-6254-A74E-B309-1083EB70F8D9}" type="slidenum">
              <a:rPr lang="en-BR" smtClean="0"/>
              <a:t>15</a:t>
            </a:fld>
            <a:endParaRPr lang="en-BR"/>
          </a:p>
        </p:txBody>
      </p:sp>
    </p:spTree>
    <p:extLst>
      <p:ext uri="{BB962C8B-B14F-4D97-AF65-F5344CB8AC3E}">
        <p14:creationId xmlns:p14="http://schemas.microsoft.com/office/powerpoint/2010/main" val="854449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OBSservar que o mapemanento da lista brasileira para a lista do SNOMED tem grau de equivalência narrower than – indicando que o conceito  brasileiro tem uma granularidade maior que o cocnceito do SNOMED. O conceito brasileiro tem o nome do fabricante e o conceito internacional nao.</a:t>
            </a:r>
          </a:p>
        </p:txBody>
      </p:sp>
      <p:sp>
        <p:nvSpPr>
          <p:cNvPr id="4" name="Slide Number Placeholder 3"/>
          <p:cNvSpPr>
            <a:spLocks noGrp="1"/>
          </p:cNvSpPr>
          <p:nvPr>
            <p:ph type="sldNum" sz="quarter" idx="5"/>
          </p:nvPr>
        </p:nvSpPr>
        <p:spPr/>
        <p:txBody>
          <a:bodyPr/>
          <a:lstStyle/>
          <a:p>
            <a:fld id="{02636663-6254-A74E-B309-1083EB70F8D9}" type="slidenum">
              <a:rPr lang="en-BR" smtClean="0"/>
              <a:t>22</a:t>
            </a:fld>
            <a:endParaRPr lang="en-BR"/>
          </a:p>
        </p:txBody>
      </p:sp>
    </p:spTree>
    <p:extLst>
      <p:ext uri="{BB962C8B-B14F-4D97-AF65-F5344CB8AC3E}">
        <p14:creationId xmlns:p14="http://schemas.microsoft.com/office/powerpoint/2010/main" val="1868850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e981b4af9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e981b4af9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802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BR" dirty="0"/>
              <a:t>Aqui para exemplificicar talvez fazer num slide co a historia da </a:t>
            </a:r>
            <a:r>
              <a:rPr lang="en-US" dirty="0" err="1"/>
              <a:t>Amaynara</a:t>
            </a:r>
            <a:endParaRPr lang="en-BR" dirty="0"/>
          </a:p>
        </p:txBody>
      </p:sp>
      <p:sp>
        <p:nvSpPr>
          <p:cNvPr id="4" name="Slide Number Placeholder 3"/>
          <p:cNvSpPr>
            <a:spLocks noGrp="1"/>
          </p:cNvSpPr>
          <p:nvPr>
            <p:ph type="sldNum" sz="quarter" idx="5"/>
          </p:nvPr>
        </p:nvSpPr>
        <p:spPr/>
        <p:txBody>
          <a:bodyPr/>
          <a:lstStyle/>
          <a:p>
            <a:fld id="{02636663-6254-A74E-B309-1083EB70F8D9}" type="slidenum">
              <a:rPr lang="en-BR" smtClean="0"/>
              <a:t>28</a:t>
            </a:fld>
            <a:endParaRPr lang="en-BR"/>
          </a:p>
        </p:txBody>
      </p:sp>
    </p:spTree>
    <p:extLst>
      <p:ext uri="{BB962C8B-B14F-4D97-AF65-F5344CB8AC3E}">
        <p14:creationId xmlns:p14="http://schemas.microsoft.com/office/powerpoint/2010/main" val="142786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R"/>
          </a:p>
        </p:txBody>
      </p:sp>
    </p:spTree>
    <p:extLst>
      <p:ext uri="{BB962C8B-B14F-4D97-AF65-F5344CB8AC3E}">
        <p14:creationId xmlns:p14="http://schemas.microsoft.com/office/powerpoint/2010/main" val="63250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133bda669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133bda669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hasCustomPrompt="1"/>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pPr marL="0" lvl="0" indent="0" rtl="0">
              <a:spcBef>
                <a:spcPts val="0"/>
              </a:spcBef>
              <a:spcAft>
                <a:spcPts val="0"/>
              </a:spcAft>
            </a:pPr>
            <a:r>
              <a:rPr lang="pt-BR" sz="5400" dirty="0">
                <a:solidFill>
                  <a:srgbClr val="674EA7"/>
                </a:solidFill>
                <a:latin typeface="Varela Round"/>
                <a:ea typeface="Varela Round"/>
                <a:cs typeface="Varela Round"/>
                <a:sym typeface="Varela Round"/>
              </a:rPr>
              <a:t>Fonte Varela Round</a:t>
            </a:r>
            <a:br>
              <a:rPr lang="pt-BR" sz="5400" dirty="0">
                <a:solidFill>
                  <a:srgbClr val="674EA7"/>
                </a:solidFill>
                <a:latin typeface="Varela Round"/>
                <a:ea typeface="Varela Round"/>
                <a:cs typeface="Varela Round"/>
                <a:sym typeface="Varela Round"/>
              </a:rPr>
            </a:br>
            <a:r>
              <a:rPr lang="pt-BR" sz="5400" dirty="0">
                <a:solidFill>
                  <a:srgbClr val="674EA7"/>
                </a:solidFill>
                <a:latin typeface="Varela Round"/>
                <a:ea typeface="Varela Round"/>
                <a:cs typeface="Varela Round"/>
                <a:sym typeface="Varela Round"/>
              </a:rPr>
              <a:t>Título</a:t>
            </a:r>
            <a:endParaRPr dirty="0"/>
          </a:p>
        </p:txBody>
      </p:sp>
      <p:sp>
        <p:nvSpPr>
          <p:cNvPr id="11" name="Google Shape;11;p2"/>
          <p:cNvSpPr txBox="1">
            <a:spLocks noGrp="1"/>
          </p:cNvSpPr>
          <p:nvPr>
            <p:ph type="subTitle" idx="1" hasCustomPrompt="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Fonte Varela Round</a:t>
            </a:r>
          </a:p>
          <a:p>
            <a:pPr marL="0" lvl="0" indent="0" algn="l" rtl="0">
              <a:spcBef>
                <a:spcPts val="0"/>
              </a:spcBef>
              <a:spcAft>
                <a:spcPts val="0"/>
              </a:spcAft>
              <a:buNone/>
            </a:pPr>
            <a:r>
              <a:rPr lang="pt-BR" sz="2800" dirty="0">
                <a:solidFill>
                  <a:srgbClr val="674EA7"/>
                </a:solidFill>
                <a:latin typeface="Varela Round"/>
                <a:ea typeface="Varela Round"/>
                <a:cs typeface="Varela Round"/>
                <a:sym typeface="Varela Round"/>
              </a:rPr>
              <a:t>Título</a:t>
            </a:r>
          </a:p>
          <a:p>
            <a:endParaRPr dirty="0"/>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solidFill>
                  <a:schemeClr val="bg1"/>
                </a:solidFill>
              </a:defRPr>
            </a:lvl1pPr>
          </a:lstStyle>
          <a:p>
            <a:r>
              <a:rPr lang="en-US"/>
              <a:t>Click to edit Master title style</a:t>
            </a:r>
            <a:endParaRPr lang="pt-BR" dirty="0"/>
          </a:p>
        </p:txBody>
      </p:sp>
      <p:sp>
        <p:nvSpPr>
          <p:cNvPr id="3" name="Espaço Reservado para Conteúdo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4" name="Espaço Reservado para Data 3"/>
          <p:cNvSpPr>
            <a:spLocks noGrp="1"/>
          </p:cNvSpPr>
          <p:nvPr>
            <p:ph type="dt" sz="half" idx="10"/>
          </p:nvPr>
        </p:nvSpPr>
        <p:spPr/>
        <p:txBody>
          <a:bodyPr/>
          <a:lstStyle/>
          <a:p>
            <a:fld id="{7E1CC944-BC11-435F-B80E-12E65DE104DB}" type="datetimeFigureOut">
              <a:rPr lang="pt-BR" smtClean="0"/>
              <a:t>20/12/2023</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9182254-3737-4931-BDC7-F94AB92A308C}" type="slidenum">
              <a:rPr lang="pt-BR" smtClean="0"/>
              <a:t>‹nº›</a:t>
            </a:fld>
            <a:endParaRPr lang="pt-BR"/>
          </a:p>
        </p:txBody>
      </p:sp>
      <p:pic>
        <p:nvPicPr>
          <p:cNvPr id="12" name="Picture 11">
            <a:extLst>
              <a:ext uri="{FF2B5EF4-FFF2-40B4-BE49-F238E27FC236}">
                <a16:creationId xmlns:a16="http://schemas.microsoft.com/office/drawing/2014/main" id="{F70C677F-DDB0-855D-2236-65BECAEF3A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64582" y="4733925"/>
            <a:ext cx="1379418" cy="374366"/>
          </a:xfrm>
          <a:prstGeom prst="rect">
            <a:avLst/>
          </a:prstGeom>
        </p:spPr>
      </p:pic>
    </p:spTree>
    <p:extLst>
      <p:ext uri="{BB962C8B-B14F-4D97-AF65-F5344CB8AC3E}">
        <p14:creationId xmlns:p14="http://schemas.microsoft.com/office/powerpoint/2010/main" val="45475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hasCustomPrompt="1"/>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pPr marL="0" marR="0" lvl="0" indent="0" algn="ctr" defTabSz="914400" rtl="0" eaLnBrk="1" fontAlgn="auto" latinLnBrk="0" hangingPunct="1">
              <a:lnSpc>
                <a:spcPct val="100000"/>
              </a:lnSpc>
              <a:spcBef>
                <a:spcPts val="0"/>
              </a:spcBef>
              <a:spcAft>
                <a:spcPts val="0"/>
              </a:spcAft>
              <a:buClr>
                <a:schemeClr val="dk1"/>
              </a:buClr>
              <a:buSzPts val="3600"/>
              <a:buFont typeface="Arial"/>
              <a:buNone/>
              <a:tabLst/>
              <a:defRPr/>
            </a:pPr>
            <a:r>
              <a:rPr lang="pt-BR" sz="3600" dirty="0">
                <a:solidFill>
                  <a:srgbClr val="674EA7"/>
                </a:solidFill>
                <a:latin typeface="Varela Round"/>
                <a:ea typeface="Varela Round"/>
                <a:cs typeface="Varela Round"/>
                <a:sym typeface="Varela Round"/>
              </a:rPr>
              <a:t>Fonte Varela Round</a:t>
            </a:r>
            <a:endParaRPr dirty="0"/>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endParaRPr lang="en-BR" dirty="0"/>
          </a:p>
        </p:txBody>
      </p:sp>
      <p:sp>
        <p:nvSpPr>
          <p:cNvPr id="18" name="Google Shape;18;p4"/>
          <p:cNvSpPr txBox="1">
            <a:spLocks noGrp="1"/>
          </p:cNvSpPr>
          <p:nvPr>
            <p:ph type="body" idx="1" hasCustomPrompt="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marR="0" lvl="0" indent="0" algn="l" defTabSz="914400" rtl="0" eaLnBrk="1" fontAlgn="auto" latinLnBrk="0" hangingPunct="1">
              <a:lnSpc>
                <a:spcPct val="100000"/>
              </a:lnSpc>
              <a:spcBef>
                <a:spcPts val="0"/>
              </a:spcBef>
              <a:spcAft>
                <a:spcPts val="0"/>
              </a:spcAft>
              <a:buClr>
                <a:schemeClr val="dk1"/>
              </a:buClr>
              <a:buSzPts val="2800"/>
              <a:buFont typeface="Arial"/>
              <a:buNone/>
              <a:tabLst/>
              <a:defRPr/>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r>
            <a:br>
              <a:rPr lang="pt-BR" sz="2800" dirty="0">
                <a:solidFill>
                  <a:srgbClr val="674EA7"/>
                </a:solidFill>
                <a:latin typeface="Varela Round"/>
                <a:ea typeface="Varela Round"/>
                <a:cs typeface="Varela Round"/>
                <a:sym typeface="Varela Round"/>
              </a:rPr>
            </a:br>
            <a:endParaRPr dirty="0"/>
          </a:p>
        </p:txBody>
      </p:sp>
      <p:sp>
        <p:nvSpPr>
          <p:cNvPr id="22" name="Google Shape;22;p5"/>
          <p:cNvSpPr txBox="1">
            <a:spLocks noGrp="1"/>
          </p:cNvSpPr>
          <p:nvPr>
            <p:ph type="body" idx="1" hasCustomPrompt="1"/>
          </p:nvPr>
        </p:nvSpPr>
        <p:spPr>
          <a:xfrm>
            <a:off x="5721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3" name="Google Shape;23;p5"/>
          <p:cNvSpPr txBox="1">
            <a:spLocks noGrp="1"/>
          </p:cNvSpPr>
          <p:nvPr>
            <p:ph type="body" idx="2" hasCustomPrompt="1"/>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17500" algn="l" defTabSz="914400" rtl="0" eaLnBrk="1" fontAlgn="auto" latinLnBrk="0" hangingPunct="1">
              <a:lnSpc>
                <a:spcPct val="115000"/>
              </a:lnSpc>
              <a:spcBef>
                <a:spcPts val="0"/>
              </a:spcBef>
              <a:spcAft>
                <a:spcPts val="0"/>
              </a:spcAft>
              <a:buClr>
                <a:schemeClr val="dk2"/>
              </a:buClr>
              <a:buSzPts val="1400"/>
              <a:buFont typeface="Arial"/>
              <a:buChar char="●"/>
              <a:tabLst/>
              <a:defRPr/>
            </a:pPr>
            <a:r>
              <a:rPr lang="pt-BR" sz="1400" dirty="0">
                <a:solidFill>
                  <a:srgbClr val="674EA7"/>
                </a:solidFill>
                <a:latin typeface="Varela Round"/>
                <a:ea typeface="Varela Round"/>
                <a:cs typeface="Varela Round"/>
                <a:sym typeface="Varela Round"/>
              </a:rPr>
              <a:t>Fonte Varela Round</a:t>
            </a:r>
          </a:p>
          <a:p>
            <a:endParaRPr dirty="0"/>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hasCustomPrompt="1"/>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marL="0" lvl="0" indent="0" rtl="0">
              <a:spcBef>
                <a:spcPts val="0"/>
              </a:spcBef>
              <a:spcAft>
                <a:spcPts val="0"/>
              </a:spcAft>
            </a:pPr>
            <a:r>
              <a:rPr lang="pt-BR" sz="2800" dirty="0">
                <a:solidFill>
                  <a:srgbClr val="674EA7"/>
                </a:solidFill>
                <a:latin typeface="Varela Round"/>
                <a:ea typeface="Varela Round"/>
                <a:cs typeface="Varela Round"/>
                <a:sym typeface="Varela Round"/>
              </a:rPr>
              <a:t>Fonte Varela Round</a:t>
            </a:r>
            <a:br>
              <a:rPr lang="pt-BR" sz="2800" dirty="0">
                <a:solidFill>
                  <a:srgbClr val="674EA7"/>
                </a:solidFill>
                <a:latin typeface="Varela Round"/>
                <a:ea typeface="Varela Round"/>
                <a:cs typeface="Varela Round"/>
                <a:sym typeface="Varela Round"/>
              </a:rPr>
            </a:br>
            <a:r>
              <a:rPr lang="pt-BR" sz="2800" dirty="0">
                <a:solidFill>
                  <a:srgbClr val="674EA7"/>
                </a:solidFill>
                <a:latin typeface="Varela Round"/>
                <a:ea typeface="Varela Round"/>
                <a:cs typeface="Varela Round"/>
                <a:sym typeface="Varela Round"/>
              </a:rPr>
              <a:t> </a:t>
            </a:r>
            <a:br>
              <a:rPr lang="pt-BR" sz="2800" dirty="0">
                <a:solidFill>
                  <a:srgbClr val="674EA7"/>
                </a:solidFill>
                <a:latin typeface="Varela Round"/>
                <a:ea typeface="Varela Round"/>
                <a:cs typeface="Varela Round"/>
                <a:sym typeface="Varela Round"/>
              </a:rPr>
            </a:br>
            <a:endParaRPr dirty="0"/>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hasCustomPrompt="1"/>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pPr marL="0" marR="0" lvl="0" indent="0" algn="l" defTabSz="914400" rtl="0" eaLnBrk="1" fontAlgn="auto" latinLnBrk="0" hangingPunct="1">
              <a:lnSpc>
                <a:spcPct val="100000"/>
              </a:lnSpc>
              <a:spcBef>
                <a:spcPts val="0"/>
              </a:spcBef>
              <a:spcAft>
                <a:spcPts val="0"/>
              </a:spcAft>
              <a:buClr>
                <a:schemeClr val="dk1"/>
              </a:buClr>
              <a:buSzPts val="2400"/>
              <a:buFont typeface="Arial"/>
              <a:buNone/>
              <a:tabLst/>
              <a:defRPr/>
            </a:pPr>
            <a:r>
              <a:rPr lang="pt-BR" sz="2400" dirty="0">
                <a:solidFill>
                  <a:srgbClr val="674EA7"/>
                </a:solidFill>
                <a:latin typeface="Varela Round"/>
                <a:ea typeface="Varela Round"/>
                <a:cs typeface="Varela Round"/>
                <a:sym typeface="Varela Round"/>
              </a:rPr>
              <a:t>Fonte Varela Round</a:t>
            </a:r>
            <a:endParaRPr dirty="0"/>
          </a:p>
        </p:txBody>
      </p:sp>
      <p:sp>
        <p:nvSpPr>
          <p:cNvPr id="30" name="Google Shape;30;p7"/>
          <p:cNvSpPr txBox="1">
            <a:spLocks noGrp="1"/>
          </p:cNvSpPr>
          <p:nvPr>
            <p:ph type="body" idx="1" hasCustomPrompt="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pPr marL="457200" marR="0" lvl="0" indent="-304800" algn="l" defTabSz="914400" rtl="0" eaLnBrk="1" fontAlgn="auto" latinLnBrk="0" hangingPunct="1">
              <a:lnSpc>
                <a:spcPct val="115000"/>
              </a:lnSpc>
              <a:spcBef>
                <a:spcPts val="0"/>
              </a:spcBef>
              <a:spcAft>
                <a:spcPts val="0"/>
              </a:spcAft>
              <a:buClr>
                <a:schemeClr val="dk2"/>
              </a:buClr>
              <a:buSzPts val="1200"/>
              <a:buFont typeface="Arial"/>
              <a:buChar char="●"/>
              <a:tabLst/>
              <a:defRPr/>
            </a:pPr>
            <a:r>
              <a:rPr lang="pt-BR" sz="1200" dirty="0">
                <a:solidFill>
                  <a:srgbClr val="674EA7"/>
                </a:solidFill>
                <a:latin typeface="Varela Round"/>
                <a:ea typeface="Varela Round"/>
                <a:cs typeface="Varela Round"/>
                <a:sym typeface="Varela Round"/>
              </a:rPr>
              <a:t>Fonte Varela Round</a:t>
            </a:r>
          </a:p>
          <a:p>
            <a:endParaRPr dirty="0"/>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hasCustomPrompt="1"/>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pPr marL="0" marR="0" lvl="0" indent="0" algn="l" defTabSz="914400" rtl="0" eaLnBrk="1" fontAlgn="auto" latinLnBrk="0" hangingPunct="1">
              <a:lnSpc>
                <a:spcPct val="100000"/>
              </a:lnSpc>
              <a:spcBef>
                <a:spcPts val="0"/>
              </a:spcBef>
              <a:spcAft>
                <a:spcPts val="0"/>
              </a:spcAft>
              <a:buClr>
                <a:schemeClr val="dk1"/>
              </a:buClr>
              <a:buSzPts val="4800"/>
              <a:buFont typeface="Arial"/>
              <a:buNone/>
              <a:tabLst/>
              <a:defRPr/>
            </a:pPr>
            <a:r>
              <a:rPr lang="pt-BR" sz="4800" dirty="0">
                <a:solidFill>
                  <a:srgbClr val="674EA7"/>
                </a:solidFill>
                <a:latin typeface="Varela Round"/>
                <a:ea typeface="Varela Round"/>
                <a:cs typeface="Varela Round"/>
                <a:sym typeface="Varela Round"/>
              </a:rPr>
              <a:t>Fonte Varela Round</a:t>
            </a:r>
            <a:br>
              <a:rPr lang="pt-BR" sz="4800" dirty="0">
                <a:solidFill>
                  <a:srgbClr val="674EA7"/>
                </a:solidFill>
                <a:latin typeface="Varela Round"/>
                <a:ea typeface="Varela Round"/>
                <a:cs typeface="Varela Round"/>
                <a:sym typeface="Varela Round"/>
              </a:rPr>
            </a:br>
            <a:endParaRPr dirty="0"/>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hasCustomPrompt="1"/>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pPr marL="0" marR="0" lvl="0" indent="0" algn="ctr" defTabSz="914400" rtl="0" eaLnBrk="1" fontAlgn="auto" latinLnBrk="0" hangingPunct="1">
              <a:lnSpc>
                <a:spcPct val="100000"/>
              </a:lnSpc>
              <a:spcBef>
                <a:spcPts val="0"/>
              </a:spcBef>
              <a:spcAft>
                <a:spcPts val="0"/>
              </a:spcAft>
              <a:buClr>
                <a:schemeClr val="dk1"/>
              </a:buClr>
              <a:buSzPts val="4200"/>
              <a:buFont typeface="Arial"/>
              <a:buNone/>
              <a:tabLst/>
              <a:defRPr/>
            </a:pPr>
            <a:r>
              <a:rPr lang="pt-BR" sz="4400" dirty="0">
                <a:solidFill>
                  <a:srgbClr val="674EA7"/>
                </a:solidFill>
                <a:latin typeface="Varela Round"/>
                <a:ea typeface="Varela Round"/>
                <a:cs typeface="Varela Round"/>
                <a:sym typeface="Varela Round"/>
              </a:rPr>
              <a:t>Fonte Varela Round</a:t>
            </a:r>
            <a:endParaRPr dirty="0"/>
          </a:p>
        </p:txBody>
      </p:sp>
      <p:sp>
        <p:nvSpPr>
          <p:cNvPr id="38" name="Google Shape;38;p9"/>
          <p:cNvSpPr txBox="1">
            <a:spLocks noGrp="1"/>
          </p:cNvSpPr>
          <p:nvPr>
            <p:ph type="subTitle" idx="1" hasCustomPrompt="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pPr marL="457200" marR="0" lvl="0" indent="-342900" algn="ctr" defTabSz="914400" rtl="0" eaLnBrk="1" fontAlgn="auto" latinLnBrk="0" hangingPunct="1">
              <a:lnSpc>
                <a:spcPct val="100000"/>
              </a:lnSpc>
              <a:spcBef>
                <a:spcPts val="0"/>
              </a:spcBef>
              <a:spcAft>
                <a:spcPts val="0"/>
              </a:spcAft>
              <a:buClr>
                <a:schemeClr val="dk2"/>
              </a:buClr>
              <a:buSzPts val="2100"/>
              <a:buFont typeface="Arial"/>
              <a:buNone/>
              <a:tabLst/>
              <a:defRPr/>
            </a:pPr>
            <a:r>
              <a:rPr lang="pt-BR" sz="2400" dirty="0">
                <a:solidFill>
                  <a:srgbClr val="674EA7"/>
                </a:solidFill>
                <a:latin typeface="Varela Round"/>
                <a:ea typeface="Varela Round"/>
                <a:cs typeface="Varela Round"/>
                <a:sym typeface="Varela Round"/>
              </a:rPr>
              <a:t>Fonte Varela Round</a:t>
            </a:r>
          </a:p>
          <a:p>
            <a:endParaRPr dirty="0"/>
          </a:p>
        </p:txBody>
      </p:sp>
      <p:sp>
        <p:nvSpPr>
          <p:cNvPr id="39" name="Google Shape;39;p9"/>
          <p:cNvSpPr txBox="1">
            <a:spLocks noGrp="1"/>
          </p:cNvSpPr>
          <p:nvPr>
            <p:ph type="body" idx="2" hasCustomPrompt="1"/>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pPr marL="457200" marR="0" lvl="0" indent="-342900" algn="l" defTabSz="914400" rtl="0" eaLnBrk="1" fontAlgn="auto" latinLnBrk="0" hangingPunct="1">
              <a:lnSpc>
                <a:spcPct val="115000"/>
              </a:lnSpc>
              <a:spcBef>
                <a:spcPts val="0"/>
              </a:spcBef>
              <a:spcAft>
                <a:spcPts val="0"/>
              </a:spcAft>
              <a:buClr>
                <a:schemeClr val="dk2"/>
              </a:buClr>
              <a:buSzPts val="1800"/>
              <a:buFont typeface="Arial"/>
              <a:buChar char="●"/>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hasCustomPrompt="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pPr marL="457200" marR="0" lvl="0" indent="-228600" algn="l" defTabSz="914400" rtl="0" eaLnBrk="1" fontAlgn="auto" latinLnBrk="0" hangingPunct="1">
              <a:lnSpc>
                <a:spcPct val="100000"/>
              </a:lnSpc>
              <a:spcBef>
                <a:spcPts val="0"/>
              </a:spcBef>
              <a:spcAft>
                <a:spcPts val="0"/>
              </a:spcAft>
              <a:buClr>
                <a:schemeClr val="dk2"/>
              </a:buClr>
              <a:buSzPts val="1800"/>
              <a:buFont typeface="Arial"/>
              <a:buNone/>
              <a:tabLst/>
              <a:defRPr/>
            </a:pPr>
            <a:r>
              <a:rPr lang="pt-BR" sz="1800" dirty="0">
                <a:solidFill>
                  <a:srgbClr val="674EA7"/>
                </a:solidFill>
                <a:latin typeface="Varela Round"/>
                <a:ea typeface="Varela Round"/>
                <a:cs typeface="Varela Round"/>
                <a:sym typeface="Varela Round"/>
              </a:rPr>
              <a:t>Fonte Varela Round</a:t>
            </a:r>
          </a:p>
          <a:p>
            <a:endParaRPr dirty="0"/>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hart" Target="../charts/chart3.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hl7.org/fhir/uv/ips/" TargetMode="External"/><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build.fhir.org/ig/HL7/fhir-ips/ipsStructure.html" TargetMode="Externa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emf"/><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 Id="rId4" Type="http://schemas.openxmlformats.org/officeDocument/2006/relationships/hyperlink" Target="http://hl7.org/fhir/ValueSet/observation-interpretatio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hyperlink" Target="https://ips.gointerop.com/launch.html?identifier=BR/WX789012" TargetMode="External"/><Relationship Id="rId2" Type="http://schemas.openxmlformats.org/officeDocument/2006/relationships/hyperlink" Target="https://ips.gointerop.com/launch.html?identifier=BR/UV123456" TargetMode="External"/><Relationship Id="rId1" Type="http://schemas.openxmlformats.org/officeDocument/2006/relationships/slideLayout" Target="../slideLayouts/slideLayout11.xml"/><Relationship Id="rId4" Type="http://schemas.openxmlformats.org/officeDocument/2006/relationships/hyperlink" Target="https://ips.gointerop.com/fhir/Patient/$summary?identifier=CLYZ345678"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ps-brasil.web.app/" TargetMode="External"/><Relationship Id="rId2" Type="http://schemas.openxmlformats.org/officeDocument/2006/relationships/image" Target="../media/image47.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hyperlink" Target="https://www.linkedin.com/in/lucas-eduardo-schoenfelder-ba1713193/overlay/about-this-profile/" TargetMode="External"/><Relationship Id="rId12" Type="http://schemas.openxmlformats.org/officeDocument/2006/relationships/image" Target="../media/image58.jp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jpe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image" Target="../media/image51.png"/><Relationship Id="rId9" Type="http://schemas.openxmlformats.org/officeDocument/2006/relationships/image" Target="../media/image55.png"/><Relationship Id="rId14" Type="http://schemas.openxmlformats.org/officeDocument/2006/relationships/image" Target="../media/image60.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59"/>
        <p:cNvGrpSpPr/>
        <p:nvPr/>
      </p:nvGrpSpPr>
      <p:grpSpPr>
        <a:xfrm>
          <a:off x="0" y="0"/>
          <a:ext cx="0" cy="0"/>
          <a:chOff x="0" y="0"/>
          <a:chExt cx="0" cy="0"/>
        </a:xfrm>
      </p:grpSpPr>
      <p:sp>
        <p:nvSpPr>
          <p:cNvPr id="60" name="Google Shape;60;p14"/>
          <p:cNvSpPr txBox="1"/>
          <p:nvPr/>
        </p:nvSpPr>
        <p:spPr>
          <a:xfrm>
            <a:off x="6421450" y="2629175"/>
            <a:ext cx="2415900" cy="9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pt-BR" sz="1500">
                <a:solidFill>
                  <a:srgbClr val="8E7CC3"/>
                </a:solidFill>
                <a:latin typeface="DM Sans"/>
                <a:ea typeface="DM Sans"/>
                <a:cs typeface="DM Sans"/>
                <a:sym typeface="DM Sans"/>
              </a:rPr>
              <a:t>O melhor </a:t>
            </a:r>
            <a:r>
              <a:rPr lang="pt-BR" sz="1500" b="1">
                <a:solidFill>
                  <a:srgbClr val="8E7CC3"/>
                </a:solidFill>
                <a:latin typeface="DM Sans"/>
                <a:ea typeface="DM Sans"/>
                <a:cs typeface="DM Sans"/>
                <a:sym typeface="DM Sans"/>
              </a:rPr>
              <a:t>cuidado</a:t>
            </a:r>
            <a:r>
              <a:rPr lang="pt-BR" sz="1500">
                <a:solidFill>
                  <a:srgbClr val="8E7CC3"/>
                </a:solidFill>
                <a:latin typeface="DM Sans"/>
                <a:ea typeface="DM Sans"/>
                <a:cs typeface="DM Sans"/>
                <a:sym typeface="DM Sans"/>
              </a:rPr>
              <a:t> para cada pessoa em um SUS </a:t>
            </a:r>
            <a:r>
              <a:rPr lang="pt-BR" sz="1500" b="1">
                <a:solidFill>
                  <a:srgbClr val="8E7CC3"/>
                </a:solidFill>
                <a:latin typeface="DM Sans"/>
                <a:ea typeface="DM Sans"/>
                <a:cs typeface="DM Sans"/>
                <a:sym typeface="DM Sans"/>
              </a:rPr>
              <a:t>conectado</a:t>
            </a:r>
            <a:endParaRPr sz="1000" b="1">
              <a:solidFill>
                <a:srgbClr val="8E7CC3"/>
              </a:solidFill>
              <a:latin typeface="DM Sans"/>
              <a:ea typeface="DM Sans"/>
              <a:cs typeface="DM Sans"/>
              <a:sym typeface="DM Sans"/>
            </a:endParaRPr>
          </a:p>
        </p:txBody>
      </p:sp>
      <p:sp>
        <p:nvSpPr>
          <p:cNvPr id="61" name="Google Shape;61;p14"/>
          <p:cNvSpPr txBox="1"/>
          <p:nvPr/>
        </p:nvSpPr>
        <p:spPr>
          <a:xfrm>
            <a:off x="6421450" y="3639538"/>
            <a:ext cx="2580300" cy="1165200"/>
          </a:xfrm>
          <a:prstGeom prst="rect">
            <a:avLst/>
          </a:prstGeom>
          <a:noFill/>
          <a:ln>
            <a:noFill/>
          </a:ln>
        </p:spPr>
        <p:txBody>
          <a:bodyPr spcFirstLastPara="1" wrap="square" lIns="91425" tIns="91425" rIns="91425" bIns="91425" anchor="t" anchorCtr="0">
            <a:spAutoFit/>
          </a:bodyPr>
          <a:lstStyle/>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#estruturantes para o SUS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#centrados no usuário</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#orientados por dados</a:t>
            </a:r>
            <a:endParaRPr sz="1300" b="1">
              <a:solidFill>
                <a:srgbClr val="D9D2E9"/>
              </a:solidFill>
              <a:latin typeface="DM Sans"/>
              <a:ea typeface="DM Sans"/>
              <a:cs typeface="DM Sans"/>
              <a:sym typeface="DM Sans"/>
            </a:endParaRPr>
          </a:p>
          <a:p>
            <a:pPr marL="0" lvl="0" indent="0" algn="l" rtl="0">
              <a:lnSpc>
                <a:spcPct val="130000"/>
              </a:lnSpc>
              <a:spcBef>
                <a:spcPts val="0"/>
              </a:spcBef>
              <a:spcAft>
                <a:spcPts val="0"/>
              </a:spcAft>
              <a:buClr>
                <a:srgbClr val="000000"/>
              </a:buClr>
              <a:buSzPts val="1100"/>
              <a:buFont typeface="Arial"/>
              <a:buNone/>
            </a:pPr>
            <a:r>
              <a:rPr lang="pt-BR" sz="1300" b="1">
                <a:solidFill>
                  <a:srgbClr val="D9D2E9"/>
                </a:solidFill>
                <a:latin typeface="DM Sans"/>
                <a:ea typeface="DM Sans"/>
                <a:cs typeface="DM Sans"/>
                <a:sym typeface="DM Sans"/>
              </a:rPr>
              <a:t>#o SUS ta ON</a:t>
            </a:r>
            <a:endParaRPr sz="1500">
              <a:solidFill>
                <a:srgbClr val="D9D2E9"/>
              </a:solidFill>
              <a:latin typeface="DM Sans"/>
              <a:ea typeface="DM Sans"/>
              <a:cs typeface="DM Sans"/>
              <a:sym typeface="DM Sans"/>
            </a:endParaRPr>
          </a:p>
        </p:txBody>
      </p:sp>
      <p:sp>
        <p:nvSpPr>
          <p:cNvPr id="62" name="Google Shape;62;p14"/>
          <p:cNvSpPr/>
          <p:nvPr/>
        </p:nvSpPr>
        <p:spPr>
          <a:xfrm>
            <a:off x="6421450" y="0"/>
            <a:ext cx="2722500" cy="24129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p:nvPr/>
        </p:nvSpPr>
        <p:spPr>
          <a:xfrm>
            <a:off x="6133795" y="1572150"/>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EFEFEF"/>
                </a:solidFill>
                <a:latin typeface="Sniglet"/>
                <a:ea typeface="Sniglet"/>
                <a:cs typeface="Sniglet"/>
                <a:sym typeface="Sniglet"/>
              </a:rPr>
              <a:t>digital</a:t>
            </a:r>
            <a:endParaRPr sz="3600">
              <a:solidFill>
                <a:srgbClr val="EFEFE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EFEFEF"/>
              </a:solidFill>
              <a:latin typeface="Capriola"/>
              <a:ea typeface="Capriola"/>
              <a:cs typeface="Capriola"/>
              <a:sym typeface="Capriola"/>
            </a:endParaRPr>
          </a:p>
        </p:txBody>
      </p:sp>
      <p:sp>
        <p:nvSpPr>
          <p:cNvPr id="64" name="Google Shape;64;p14"/>
          <p:cNvSpPr txBox="1"/>
          <p:nvPr/>
        </p:nvSpPr>
        <p:spPr>
          <a:xfrm>
            <a:off x="7261863" y="2012875"/>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EFEFEF"/>
                </a:solidFill>
                <a:latin typeface="Varela Round"/>
                <a:ea typeface="Varela Round"/>
                <a:cs typeface="Varela Round"/>
                <a:sym typeface="Varela Round"/>
              </a:rPr>
              <a:t>PORTFÓLIO</a:t>
            </a:r>
            <a:endParaRPr sz="400">
              <a:solidFill>
                <a:srgbClr val="EFEFEF"/>
              </a:solidFill>
            </a:endParaRPr>
          </a:p>
        </p:txBody>
      </p:sp>
      <p:sp>
        <p:nvSpPr>
          <p:cNvPr id="65" name="Google Shape;65;p14"/>
          <p:cNvSpPr txBox="1"/>
          <p:nvPr/>
        </p:nvSpPr>
        <p:spPr>
          <a:xfrm>
            <a:off x="721956" y="1009575"/>
            <a:ext cx="4576500" cy="209285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800" dirty="0">
                <a:solidFill>
                  <a:schemeClr val="tx1">
                    <a:lumMod val="65000"/>
                    <a:lumOff val="35000"/>
                  </a:schemeClr>
                </a:solidFill>
                <a:latin typeface="Gotham Black" pitchFamily="50" charset="0"/>
              </a:rPr>
              <a:t>Promoção do Ambiente de </a:t>
            </a:r>
            <a:r>
              <a:rPr lang="pt-BR" sz="2400" dirty="0">
                <a:solidFill>
                  <a:schemeClr val="tx1">
                    <a:lumMod val="65000"/>
                    <a:lumOff val="35000"/>
                  </a:schemeClr>
                </a:solidFill>
                <a:latin typeface="Gotham Black" pitchFamily="50" charset="0"/>
              </a:rPr>
              <a:t>Interconectividade em Saúde como apoio à Implementação da Estratégia de Saúde Digital para o Brasil – IPS Brasil</a:t>
            </a:r>
            <a:endParaRPr sz="2400" dirty="0">
              <a:solidFill>
                <a:schemeClr val="tx1">
                  <a:lumMod val="65000"/>
                  <a:lumOff val="35000"/>
                </a:schemeClr>
              </a:solidFill>
              <a:latin typeface="Varela Round"/>
              <a:ea typeface="Varela Round"/>
              <a:cs typeface="Varela Round"/>
              <a:sym typeface="Varela Round"/>
            </a:endParaRPr>
          </a:p>
        </p:txBody>
      </p:sp>
      <p:pic>
        <p:nvPicPr>
          <p:cNvPr id="66" name="Google Shape;66;p14"/>
          <p:cNvPicPr preferRelativeResize="0"/>
          <p:nvPr/>
        </p:nvPicPr>
        <p:blipFill>
          <a:blip r:embed="rId3">
            <a:alphaModFix/>
          </a:blip>
          <a:stretch>
            <a:fillRect/>
          </a:stretch>
        </p:blipFill>
        <p:spPr>
          <a:xfrm>
            <a:off x="212735" y="4704474"/>
            <a:ext cx="1440000" cy="388076"/>
          </a:xfrm>
          <a:prstGeom prst="rect">
            <a:avLst/>
          </a:prstGeom>
          <a:noFill/>
          <a:ln>
            <a:noFill/>
          </a:ln>
        </p:spPr>
      </p:pic>
      <p:sp>
        <p:nvSpPr>
          <p:cNvPr id="67" name="Google Shape;67;p14"/>
          <p:cNvSpPr txBox="1"/>
          <p:nvPr/>
        </p:nvSpPr>
        <p:spPr>
          <a:xfrm>
            <a:off x="721956" y="3680326"/>
            <a:ext cx="5303620" cy="4462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dirty="0">
                <a:solidFill>
                  <a:srgbClr val="666666"/>
                </a:solidFill>
                <a:latin typeface="DM Sans"/>
                <a:ea typeface="DM Sans"/>
                <a:cs typeface="DM Sans"/>
                <a:sym typeface="DM Sans"/>
              </a:rPr>
              <a:t>Apresentação Entrega  20 de dezembro 2023</a:t>
            </a:r>
            <a:endParaRPr sz="1700" dirty="0">
              <a:solidFill>
                <a:srgbClr val="666666"/>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ço Reservado para Conteúdo 4"/>
          <p:cNvPicPr>
            <a:picLocks noGrp="1" noChangeAspect="1"/>
          </p:cNvPicPr>
          <p:nvPr>
            <p:ph idx="1"/>
          </p:nvPr>
        </p:nvPicPr>
        <p:blipFill>
          <a:blip r:embed="rId2"/>
          <a:stretch>
            <a:fillRect/>
          </a:stretch>
        </p:blipFill>
        <p:spPr>
          <a:xfrm>
            <a:off x="1058418" y="1315546"/>
            <a:ext cx="7886700" cy="1872346"/>
          </a:xfrm>
          <a:prstGeom prst="rect">
            <a:avLst/>
          </a:prstGeom>
        </p:spPr>
      </p:pic>
      <p:sp>
        <p:nvSpPr>
          <p:cNvPr id="4" name="Title 1">
            <a:extLst>
              <a:ext uri="{FF2B5EF4-FFF2-40B4-BE49-F238E27FC236}">
                <a16:creationId xmlns:a16="http://schemas.microsoft.com/office/drawing/2014/main" id="{E365314B-424A-E6E6-A307-344A6957155E}"/>
              </a:ext>
            </a:extLst>
          </p:cNvPr>
          <p:cNvSpPr txBox="1">
            <a:spLocks/>
          </p:cNvSpPr>
          <p:nvPr/>
        </p:nvSpPr>
        <p:spPr>
          <a:xfrm>
            <a:off x="628651" y="285468"/>
            <a:ext cx="6977495" cy="4903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pic>
        <p:nvPicPr>
          <p:cNvPr id="6" name="Imagem 5"/>
          <p:cNvPicPr>
            <a:picLocks noChangeAspect="1"/>
          </p:cNvPicPr>
          <p:nvPr/>
        </p:nvPicPr>
        <p:blipFill>
          <a:blip r:embed="rId3"/>
          <a:stretch>
            <a:fillRect/>
          </a:stretch>
        </p:blipFill>
        <p:spPr>
          <a:xfrm>
            <a:off x="1064600" y="3698882"/>
            <a:ext cx="6541546" cy="544334"/>
          </a:xfrm>
          <a:prstGeom prst="rect">
            <a:avLst/>
          </a:prstGeom>
        </p:spPr>
      </p:pic>
      <p:sp>
        <p:nvSpPr>
          <p:cNvPr id="7" name="CaixaDeTexto 6"/>
          <p:cNvSpPr txBox="1"/>
          <p:nvPr/>
        </p:nvSpPr>
        <p:spPr>
          <a:xfrm flipH="1">
            <a:off x="733943" y="839625"/>
            <a:ext cx="1815293" cy="415498"/>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Bula</a:t>
            </a:r>
          </a:p>
        </p:txBody>
      </p:sp>
      <p:sp>
        <p:nvSpPr>
          <p:cNvPr id="9" name="CaixaDeTexto 8"/>
          <p:cNvSpPr txBox="1"/>
          <p:nvPr/>
        </p:nvSpPr>
        <p:spPr>
          <a:xfrm flipH="1">
            <a:off x="733943" y="3232385"/>
            <a:ext cx="1815293" cy="738664"/>
          </a:xfrm>
          <a:prstGeom prst="rect">
            <a:avLst/>
          </a:prstGeom>
          <a:noFill/>
        </p:spPr>
        <p:txBody>
          <a:bodyPr wrap="square" rtlCol="0">
            <a:spAutoFit/>
          </a:bodyPr>
          <a:lstStyle/>
          <a:p>
            <a:pPr marL="342900" indent="-342900">
              <a:buFont typeface="Arial" panose="020B0604020202020204" pitchFamily="34" charset="0"/>
              <a:buChar char="•"/>
            </a:pPr>
            <a:r>
              <a:rPr lang="pt-BR" sz="2100" dirty="0">
                <a:solidFill>
                  <a:srgbClr val="7030A0"/>
                </a:solidFill>
              </a:rPr>
              <a:t>Portal</a:t>
            </a:r>
            <a:r>
              <a:rPr lang="pt-BR" sz="2100" dirty="0">
                <a:solidFill>
                  <a:schemeClr val="bg2">
                    <a:lumMod val="10000"/>
                  </a:schemeClr>
                </a:solidFill>
              </a:rPr>
              <a:t> </a:t>
            </a:r>
            <a:r>
              <a:rPr lang="pt-BR" sz="2100" dirty="0">
                <a:solidFill>
                  <a:schemeClr val="bg1"/>
                </a:solidFill>
              </a:rPr>
              <a:t>OBM</a:t>
            </a:r>
          </a:p>
        </p:txBody>
      </p:sp>
      <p:grpSp>
        <p:nvGrpSpPr>
          <p:cNvPr id="2" name="Google Shape;73;p15">
            <a:extLst>
              <a:ext uri="{FF2B5EF4-FFF2-40B4-BE49-F238E27FC236}">
                <a16:creationId xmlns:a16="http://schemas.microsoft.com/office/drawing/2014/main" id="{916789DE-CC04-8BF0-AD79-2B53C8B1E513}"/>
              </a:ext>
            </a:extLst>
          </p:cNvPr>
          <p:cNvGrpSpPr/>
          <p:nvPr/>
        </p:nvGrpSpPr>
        <p:grpSpPr>
          <a:xfrm>
            <a:off x="0" y="4585144"/>
            <a:ext cx="8449056" cy="596954"/>
            <a:chOff x="0" y="4474098"/>
            <a:chExt cx="9144000" cy="708000"/>
          </a:xfrm>
        </p:grpSpPr>
        <p:sp>
          <p:nvSpPr>
            <p:cNvPr id="3" name="Google Shape;74;p15">
              <a:extLst>
                <a:ext uri="{FF2B5EF4-FFF2-40B4-BE49-F238E27FC236}">
                  <a16:creationId xmlns:a16="http://schemas.microsoft.com/office/drawing/2014/main" id="{D7552F88-4998-7C2C-AB5D-A2FE1BA88646}"/>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3E6C968A-DD89-F57C-2021-808A662576AD}"/>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5C3BF4F6-3B7F-4CFC-B8D6-7F8CC807A99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1E840693-9DA4-6F9B-B57C-560785C7A86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41C4F015-D2A5-0F51-0824-8474CFB55A2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66CB545F-0DBC-547A-8197-412873D3C560}"/>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A0484211-0401-D75F-1CA8-D1595E0B58D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95709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a:p>
            <a:pPr marL="0" indent="0">
              <a:buNone/>
            </a:pPr>
            <a:endParaRPr lang="pt-BR" dirty="0">
              <a:solidFill>
                <a:schemeClr val="bg2">
                  <a:lumMod val="10000"/>
                </a:schemeClr>
              </a:solidFill>
            </a:endParaRPr>
          </a:p>
        </p:txBody>
      </p:sp>
      <p:sp>
        <p:nvSpPr>
          <p:cNvPr id="4" name="Title 1">
            <a:extLst>
              <a:ext uri="{FF2B5EF4-FFF2-40B4-BE49-F238E27FC236}">
                <a16:creationId xmlns:a16="http://schemas.microsoft.com/office/drawing/2014/main" id="{E365314B-424A-E6E6-A307-344A6957155E}"/>
              </a:ext>
            </a:extLst>
          </p:cNvPr>
          <p:cNvSpPr txBox="1">
            <a:spLocks/>
          </p:cNvSpPr>
          <p:nvPr/>
        </p:nvSpPr>
        <p:spPr>
          <a:xfrm>
            <a:off x="600514" y="515459"/>
            <a:ext cx="7396968" cy="75089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2100" dirty="0">
                <a:solidFill>
                  <a:srgbClr val="7030A0"/>
                </a:solidFill>
                <a:latin typeface="Verdana" panose="020B0604030504040204" pitchFamily="34" charset="0"/>
                <a:ea typeface="Verdana" panose="020B0604030504040204" pitchFamily="34" charset="0"/>
              </a:rPr>
              <a:t>Média de medicamentos cadastrados a partir do VMP</a:t>
            </a:r>
            <a:endParaRPr lang="en-BR" sz="2100" dirty="0">
              <a:solidFill>
                <a:srgbClr val="7030A0"/>
              </a:solidFill>
              <a:latin typeface="Verdana" panose="020B0604030504040204" pitchFamily="34" charset="0"/>
              <a:ea typeface="Verdana" panose="020B0604030504040204" pitchFamily="34" charset="0"/>
            </a:endParaRPr>
          </a:p>
        </p:txBody>
      </p:sp>
      <p:sp>
        <p:nvSpPr>
          <p:cNvPr id="2" name="AutoShape 2" descr="data:image/png;base64,iVBORw0KGgoAAAANSUhEUgAAA1MAAAI9CAYAAADfMSICAAAAAXNSR0IArs4c6QAAAARnQU1BAACxjwv8YQUAAAAJcEhZcwAADsMAAA7DAcdvqGQAADAZSURBVHhe7d0JkFXlgfD9p0UUMcgaF0QWwfiSyUQT1DiuUQdQMY6TOG5fKl9SpnA0U1YcoxLRDBWVuKWcsozbq18cXycucRzHoIKMoqKGuCSa+MYxiggiICJrRBShP57jOeTSNr08fbv7Lr9f1a3n9Dl96WUyffzf55znNjRuEgAAAGiXbfIRAACAdh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oKFxk3wbAKhQDec8kW8BtE/jNYfnW5SbmAKAKhBjyn8QAe3lb0fncpkf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ACMQUAAJBATAEAtNHRRx8dGhoaWn1ceeWV+TNa9tRTT21+zhtvvJHvbdkpp5zyqa8Rt4t/J36PLXnvvffCgAEDNn9+c99rcazpY9SoUeGss85q9nst/VmaPvbff//s68SvDbVETAEAdJNDDjkkjBw5MtueOXNmNrYkRszdd9+dbZ944onZ2NSMGTNaDLNbb701rFixIv+ofebOnRtuuOGG7Hu+66678r2te/7558MFF1wQ9tprr/DSSy/le6H6iSkAgHa64oorQmNj41Yf559/fv6ZrTv55JOz8ZZbbsnGlhTBtd9++4U999wz2y5VhNnVV1+djc25+eabQ//+/fOPWjZ79uwtfq4HH3wwjB8/Pjt26qmnZrNRzSl9zrJly8Kdd96ZfW8x4o444ggzVNQMMQUA0I1OOumkbIyzN63N2hTB9d3vfjcbm5o4cWIWLXH2qLnZqTibFGeXJk2alO9pn2OPPTZMnz59c7Rdd9112diSgQMHZpcmPvLII9nHMajuvffebBuqnZgCAOhG++yzTzbTFN1zzz3Z2JwYRzG4oq1d4hfFoIqam5266KKLsvH000/PxlTF1ygCqS3iTFoxqzVr1qxshGonpgAAulkx01TcD9Wc4hK/eFlgnO3ZmhhK8TK+prNTxazUmWee2eLz2yP13quVK1fmW1DdxBQAQDvFxRSarlY3efLk5HuBxo4dm40xdrZ2qd9VV12VjSeccEI2bk0MpeIyvtLZqdtuuy0bf/CDH2RjR6xatSobixm1tip+P2PGjMlGqHZiCgCgg+Lld1OnTk1era70EribbropG0vFfzOGVpxxKsKrJU1np+JCEXGVvzgr1dzCFe0Rgyj+u9G4ceOysS3i91BcpnjwwQdnI1Q7MQUA0EZx8YXSleriI0ZOXN0vxku87O0b3/hG/tnt8+1vfzsbm1tyvLiXKi7k0JZL9JrOTl166aXZdkdmpWJEPfTQQ9n7WMWfM/68//zP/5wf3boYc/FnOv7447OPYzTGhSygFogpAIAOiDM9cSn0Bx54IPs4xlWMjvYqZpxiqDR9fnEv1XHHHZeNbVEsUhFnkVJnpQ499NDNlzIOGjQoTJgwIZtdiiEVF5HYWtiVXgIZV/6Ly6jHnyteFvjv//7v+WdB9RNTAABlUPoGvC+//HI2tkcMk+I9p6ZNm5aNUeklfu2Z0YnhFAOqUI57pWIMxVm41157LVuFsK3ibFR8r6nnnnuuTTNrUC3EFABAmYwaNSrfSvOtb30rG0sv9SvuoSoNo7YqAipGWsq9Uk3ftDfGUJyFay2ISp8TH/HyyHiJItQaMQUAUCbxcrpo6NCh2dheceapuPeqCKpiLN7ctz1iQMWYae4+LKDjxBQAQBmUrsLXlhX3tqaYwbn//vuze6diWMXLB9tzWR3QNcQUAEAbXHnllVnoxFme0uXP42p18dg//uM/Zh9feOGFHbov6LTTTsvGuOjE7bffnm1PnDgxG4HKIqYAANooBk5cmW7ffffdYrW6+Ca+Ubyv6bLLLsu2U5UuZFGs4leszAdUFjEFANAGMWhuvPHGbDGHInYKcV9cre7666/P93RMsapfFFfQS1k8Auh8DY3xrkQAoKI1nPNEaLzm8PwjgLbxt6NzmZkCAABIIKYAAAASiCkAAIAEYgoAACCBmAIAAEggpgAAABKIKQAAgARiCgAAIIGYAgAASCCmAAAAEogpAACABGIKAAAggZgCAABIIKYAAAASiCkA6GYbNjaG15d+EBau+DDfA0A1EFMA0MWKePrVS8vCldMXhDP+z6thygPzQs8eDflnAFANxBQAdIF5yz4dT3c/tzT8fuGfw7r1G8OXhvYJu+y0Xf7ZAFQDMQUAXWDJqvVbxFNTYz/fP98CoFqIKQDoAn8zcqdw4pid84+2NLjf9uGLQz6TfwRAtRBTANBFTvjSoDBmWJ/8o7848n+ZlQKoRmIKALrIs/NWh1cWrw1D+m+f7wmhV89twmGf65t/BEA1EVMA0AXi4hM/f3pxOGfskPCjrw3PLu2LDt2rX+i9XY9sG4DqIqYAoBPFZdBvfnJRmP3aqnDxccPD6N12zOLp3HF7hL47bGvhCYAqJqYAoJOs/WhDuPzhBeGd1R9lIVXMRkVxGfQpx4/YYh8A1UVMAUAniAE15YE3w2f79AwXHjss9On16Uv54jEAqpeYAoAye3XJ2uxNeQ8a2TdMPGxw6LFNQ34EgFoipgCgjJ5+fVW4asaC8K2/2S1bCh2A2iWmAKBM7vvtu+EXv3knTDpmWPYmvQDUNjEFAB20fkNj+NmshWHOG6uzRSVG7bxDfgSAWiamAKADVn3wcbj84flhzboN4cd/N8KiEgB1REwBQKJFKz8MP/7Vm2FI/+3DeeOHhl49nVYB6om/+gCQ4OW338+WPj9ydP/wnYN3s2IfQB0SUwDQTo+/ujJc++jCcMbhg8OEvx6Y7wWg3ogpAGijDRsbw93PLQ2/fH5pmDxhWBgzrE9+BIB6JKYAoA3Wrd+YzUb9fuGfw9Sv7xmGDeyVHwGgXokpAGhFXLHvsgfnh42NIVx83PDQd4dt8yMA1DMxBQAtmP/eunDx/fPC53frHb7/t0Os2AfAZs4IALAVv1uwJpuR+rt9B4VTv7KLFfsA2IKYAoBmzPzj8nDD44vCPx25ezhqdP98LwD8hZgCgBJxxb5/e2ZJeOgP74UffW14+OKQz+RHAGBLYgoAcnHFvp8+8laYt+yDMOX4EWFI/+3zIwDwaWIKADZZ/v76MOWBedkCE5OOGWbFPgBaJaYAqHtxJiqu2Lff8D7h7KOs2AdA2zhbAFDXnp23OvzkoQXh5P13DieO2TnfCwCtE1MA1K1fvbQs3DJ7cThn7JBw2Of65XsBoG3EFAB1J67Yd8vsRWH2a6vClOOHh9G77ZgfAYC2E1MA1JW1H20Ilz+8ICxe9VG4+LjhYXA/K/YBkEZMAVA33ln9UZjywJthwI7bhguPHRb69OqRHwGA9hNTANSFV5esDT/+1ZvhoJF9w5lf3T302KYhPwIAacQUADXv6ddXhatmLAjfPHDXcMKXBuV7AaBjxBQANe2+374bfvGbd8J544eGvxm5U74XADpOTAFQk9ZvaAw3PP52mPPG6jDl+BFh711750cAoDzEFAA1Z9UHH4fLH56fjT/+uxHhs3165kcAoHzEFAA1ZdHKD7OFJnbru112aV+vnk51AHQOZxgAasbLb78fLpn2ZjhydP/w3UMHW7EPgE7V0LhJvg0AVevxV1dmC02ccfjgMGZYn3xv7Wg454l8C6B9Gq85PN+i3MQUAFXv7ueWhif/tDL8YPweYcSgHfK9ANC5xBQAVWvd+o3h5icXhXdWfxTOHbdHGLCjhSYA6DpiCoCqFFfqu3rGW6Ff723D947Y3UITAHQ5MQVA1Vm44sNw5fQF2b1R3zxwFwtNANAtxBQAVeX3C/8crnvs7XDy/juHo0b3z/cCQNcTUwBUjZl/XB5++fy74Z+O3D18cchn8r0A0D3EFAAVb8PGxnDHnHfCC/PXhPOPHhqG9N8+PwIA3UdMAVDR4op9P5v1dliz7uNwztg9Qt8dts2PAED3ElMAVKzl76/PFpoY3G/7MPGwwVbsA6CiiCkAKtK8ZR9kS58f9rl+2WITAFBpxBQAFSfeG3XTE4uyZc9jTAFAJRJTAFSUX720bNPjvXDO2CFh9G475nsBoPKIKQAqQlyx7+dPLw6vLF4bzh23R3afFABUMjEFQLdb+9GGcO2jC8P6DY3h+3+7R+jTq0d+BAAql5gCoFu9s/qj8NNH3gojBvXKVuzrsU1DfgQAKpuYAqDbvLpkbTYjddTo/uHrX/5svhcAqoOYAqBbPP36qvBvzywJ3zl4t/A3I3fK9wJA9RBTAHS5+377bnj0lRXh7KOGhL137Z3vBYDqIqYA6DJxxb6bn1wU5i1bl63Yt8tO2+VHAKD6iCkAusSadRvCv/73W6Fnj4Zsxb5ePbfJjwBAdRJTAHS6RSs/zFbsG71b7+weKSv2AVALxBQAneqVxe+Ha2YuDF/bZ+Cmx6B8LwBUPzEFQKd58k8rwx1z3glnHD44jBnWJ98LALVBTAHQKe5+bmkWUz8Yv0cYMWiHfC8A1A4xBUBZrVu/MVuxL94ndf7RQ8OAHXvmRwCgtogpAMpm1Qcfh2tmvhX69No2fO+I3a3YB0BNE1MAlMXCFR+GK6cvyO6N+uaBu1ixD4CaJ6YA6LDfL/xzuO6xt8M/7PfZMPbzA/K9AFDbxBQAHfLoKyuyxSb+6cjdwxeHfCbfCwC1T0wBkGTDxsZs2fMX5q/JFpoY0n/7/AgA1AcxBUC7xRX7fjbr7bBy7cfZ0ud9d9g2PwIA9UNMAdAuy99fH376yFthl522CxMPG2zFPgDqlpgCoM3mLfsgXD3jrXDY5/qFk/ffOd8LAPVJTAHQJvHeqJueWBRO+8ou4at798v3AkD9ElMAtOpXLy0LD/3hvXD2UUPC6N12zPcCQH0TUwBsVVyx7+dPLw6vLF4bzh23Rxjcz4p9AFAQUwA0K67Y96///VZYv6Exm5GyYh8AbKkqY6rhnCfyLYD2abzm8HyLlry7Zn24asaCMGJQr2zFvh7bNORH6C7OfUAq577OU7Ux5X8UQHv529E2ry5ZG659dGE4anT/8PUvfzbfS3fzv18ghb8dncubgwCw2a/nrs5mpOKKfUIKAFompgDI3P+7ZeGOOUvCeeOHhoNH9c33AgBbI6YA6lxcse+Gx98Oz8xdFX70teFh711750cAgJaIKYA6tmbdhjD1oflh+fsfhynHDw+77LRdfgQAaI2YAqhTi1Z+GC6Z9mbYre92YdIxQ0Pv7XrkRwCAthBTAHXolcXvhykPvBkO3atv+O6hlj4HgBRiCqDOPPmnleGamQs3RdRu4Wv7DMr3AgDtJaYA6si9LywNdz+3NPzw2KHhgBE75XsBgBRiCqAOrFu/MXsj3uffXBMuOWFEGDFoh/wIAJBKTAHUuFUffBwuf3h+FlRTjh8RBuzYMz8CAHSEmAKoYQtXfBimPDAvm4k6d9weoVdPf/YBoFycVQFq1O8X/jn8+FdvhmP/emD4fw/a1Yp9AFBmYgqgBj36yopw3WNvhzO/OjiM/fyAfC8AUE5iCqCGbNjYGO6YsyT814vLwo++Njx8aWif/AgAUG5iCqBGxAUm/vW/F4ZXl3yQrdg3pP/2+REAoDOIKYAaEFfsu2TamyHeFjV5wrDQd4dt8yMAQGcRUwBVbt6yD8KF970RvjjkM+GcsVbsA4Cu4owLUMVemL8m/OShBeEf9ts5nLz/zvleAKAriCmAKvXgH94LNz2xKJx91JDw1b375XsBgK4ipgCqTFyx7+dPLw6PvbIiTDl+ePjC7jvmRwCAriSmAKpIXLHvqhkLwsIVH2ZLnw/uZ8U+AOguYgqgSry7Zn340X/NC3169QiTjrFiHwB0NzEFUAVeX/pBmPLAvHDgnjuF7x0xJPTs0ZAfAQC6i5gCqHC/nrs6XP7w/HDaV3YJX//yZ/O9AEB3E1MAFez+3y0Lt/96cThv/NBw8Ki++V4AoBKIKYAKFFfsu/nJReGZuavClONHhL137Z0fAQAqhZgCqDBr1m0IUx+any04EZc+32Wn7fIjAEAlEVMAFWTRyg/DJdPezAJq0jFDQ+/teuRHAIBKI6YAKsQri9/PQurQvfqGiYcNDj22sWIfAFQyMQVQAZ7808pwzcyF4TsH7xa+ts+gfC8AUMnEFEA3u/eFpeHu55aG848eGg4YsVO+FwCodGIKoJusW78x/GzWwvD8m2vCJSeMCKN23iE/AgBUAzEF0A1WffBx9ka873+4MVv6fMCOPfMjAEC1EFMAXSyu2DflgXlh2MBe4dxxe4RePf0pBoBq5AwO0IV+v/DPm0LqzXDsXw/MFpuwYh8AVC8xBdBFHn1lRbjusbfDmV8dHMZ+fkC+FwCoVmIKoJNt2NgY7vzNO+G+374bJk8YFr40tE9+BACoZmIKoBPFFfuufXRh+OPitWHq1/fM7pMCAGqDmALoJHHFvkumvZltxxmpvjtsm20DALVBTAF0gvnvrQsX3vdG+MLgHcPZRw2xYh8A1CBnd4Ay+92CNeGyB+eHf9hv53DqV3axYh8A1CgxBVBGD/7hvXDD44uy2aiv7t0v3wsA1CIxBVAGccW+nz+9OPz3H5eHKccPD1/Yfcf8CABQq8QUQAfFFft++shbYeGKDzeF1IgwuN/2+REAoJaJKYAOeHfN+vCj/5oXdtx+mzDpGCv2AUA9EVMAiV5f+kGY8sC8cMCIPuF7RwwJPXtYaAIA6omYAkjw67mrw5XTF4TTvrJLOHHMzvleAKCeiCmAdrr/d8vC7b9eHM4dt0c4eFTffC8AUG/EFEAbxRX7bn5yUXhm7qpw8XHDw9679s6PAAD1SEwBtMGadRvC5Q8vyBaciEufW7EPABBTAK1YtPLDcMm0N8Nn+/QMk44ZGnpv1yM/AgDUMzEF0IJXl6zNQuqgkX3DxMMGhx7bWLEPAPiEmALYiif/tDJ7M97vHLxbOOFLg/K9AACfEFMAzbj3haXh7ueWhvOPHhoOGLFTvhcA4C/EFECJ9Rsaw89mLQzPzlsTphw/IozaeYf8CADAlsQUnWby5MmhoaEhPPXUU/me9onPi8+PjzfeeCPf27JTTjkl+/wrr7wy3xPC0UcfvfnfKd3fnNKvGR9Nv/emx0sf+++/f/bvv/fee/lnU21WffBxuPzh+eH9DzeGH//diGzBCYD2iueKs846KwwYMGCLc0Q8L7b1fNaa4hxb/Nutieen4vPjebEl8TxW+r03d+4sjjV9jBo1KvvZy/VzQqUTU5TdSy+9lP3hnTp1ar4nzSGHHBJGjhyZbc+cOTMbWxL/cN99993Z9oknnpiNTd188835VvMuvfTSfKv9nn/++XDBBReEvfbaK/sdUF3iin1THpgXhvTfPnsz3l49/XkE2u+uu+4Khx56aLjhhhvCihUr8r2fnCPieXG//fYryzmiON9F8d9uT7zMmDGjxc+/9dZbt/je22Pu3LnZzx7P3/F3AbXOfy1QNsWrXvvuu28WFeVw8sknZ+Mtt9ySjS0pgiueqPbcc89su1T8wx7/yG/tj3s8scQTTP/+/fM9LWtsbNz8WLZsWbjzzjuzrxFPQEcccYQZqiry8tvvbwqpN8Pffn5AttiEFfuAFHFG6tRTT8224/nrxRdf3HyeePDBB7PzUzxHfOMb38g+J1X8OvF8Fv+9+IjuvffebGxN8SLl1VdfnY3NiS88tvVcOHv27C3Oh/HnHD9+fHYs/i6aXuEBtUZMUdFOOumkbIyvurX2Sl4RXN/97nezsali1umiiy7KxqaKE8ukSZOysT0GDhyYXWL4yCOPZB/Hk2VbT2x0r8dfXRmufXRhOPOrg8OEvx6Y7wVov1/84hfZGGMivnC3zz77ZB9Hxx577ObZpBhCHYmM4uuce+652SNq7cqLwsSJE7OgirNHzc1Oxe87fn8p58Io/pzTp0/fHG3XXXddNkKtElOUzfnnn7/Fq1PlEE9Exatu99xzTzY2J54QYnBFW7vEb8iQIdkJrrnZqfj8eGKJX+uggw7K97ZfnBErXpGbNWtWNlKZNmxsDHf+5p3wy+eXhskThoUvDe2TH4H2i/fb3ffbd8Pajzbke6hHRZyMGTMmG5tq7qqJFMU5bOzYsdkjiue2tl4+GIMqam52qnjB8fTTT8/GVMXXKF5khFolpqh4xUxT6fXhTRWX+MXLKuIs0dYUJ4mms1PFCaV4ha8cVq5cmW9Radat35jNRr286P0w9et7hmEDe+VHIM1HHzdmMfX9u14XVXXs7//+77MxvjjX3KXexb54Cd3o0aOz7fZ66KGHsqsfivNdfBSXxLf0omOpGErxe2g6O1XMSp155pktnkvbI/XeK6gWYoqK15ZX3a666qpsPOGEE7Jxa+KiFk1np+LJLW7HSxLipXodVZwst/bKJN0rziBc9uD8bPvi44aHvjtsm21DOcSIKqLqwT+8ly21T/2IV0YU90XFxYiarvB68cUXZ+NPfvKT5Fi5/fbbs7H0fFdsxzhqi/i1i8v4Smenbrvttmz8wQ9+kI0dsWrVqmwsri6BWiWmqHill87ddNNN2VgqBlaMo/gqWxFeLWk6O1WsWtSRlfwK8Rr44nLDgw8+OBupHP17bRsuvO+N8PndeoezjxpixT46TYyqeBnp9+96LUx/ebmoqhMxUuL9QnFmJ55X4mJMgwYNyl6oi8uXxxfubrzxxnDGGWfkz2ifGGbxKo2m57tiO37NOHPVFk1np+L5Ky7CFL/3jl6OGL/PIuzGjRuXjVCrGhrLdXNLF2o454nQeM3h+UdUqriyXxRX+okzQh0RT0BxVaD4h3/58uX53k/E99qIy83GE8D111+f7/2L+H4a8QRR+n0U++JJ7Yc//GH2fhqvv/56diyeUOKytlHT7730WOn/68QT0bPPPpu9t0Y8mcX4iydUKsvxP/tD2Gn7HvlH0HXie5ZdeOzwDr13mXNfdYgv8MXL0+OLfHH255e//OXmF9niOSzui/cYpyjOhc2d7+L5JwbM1s6FcZYsxt0VV1yx+esX++Jz4nksnhfj913EVHEeL31OoblzfIyo3/zmN+Ff/uVfsp85/ryvvfZa2S4ZJI2/HZ0sxlS1Cd9/PN+iksX/ecXHpj+0+Z50y5Yt2/zvPfjgg/neT4wcObLZ/YVNYfOp7+POO+/c/O/FR/y4ED+v2N/0ey89trXHfvvtl32/VJ7PXvh041l3vNr4P4vfz/dAeSxd/VHj//O//++nHt/+//7Y+H9+vbhx5dr1+Wemc+6rfC+++GLjpoDIHqXngU2B0njhhRducZ5IUZzPmjvfxX3xWNOvXdgURNnxOBbi91V8T/GxKaryI58o9pc+p1D6vOYe8fuIvw+6n78dncs1LlSF+KpWcYPttGnTsjEqvcQvLsfaVvGSi2LZ1nLdKxVno+J7TT333HNehatQ765dn13eFxefeHXJ2nwvlF/PHg3h6C8MCP96yl7hmwfu6t68OhFneeLVCXFmqPQ8EGd6Lrvssux9p+L5Ks7aNHfZekuKmaNowoQJ2cxQ6SPui+LXb8sb3Ufx+4qzUoVy3CsV75GKM1lxRqp0aXioVWKKqvGtb30rG4uFI6LiZFR6Mmir4h6p8847Lxvbq7HxL8vAx0e8rK8cUUbn2nvXT+6XElR0BhFV34rYiW/F0ZwYF8V54j//8z+zsa3aGkjR/fffn2+1rgio+IJlyr1Ss5u8aW98QTFeEuhFReqFmKJqxJmn+IpefNWtCKpiLN7ctz3iCS3+4U+9EZjqJagotx6bzqYiiraI57EUxRvTN42X0kc8FsVFKkpXEWxJDKj43NIXKoG2E1NUleIVvfiqW/FeG/EyPZcS0F6CinIasGNPEcXmULruuuuysaliNb6oPW+fES9pj5cGxvNdSws6xWPFJez33ntvNgKdS0xRVU477bRsjCej4r02indZh/YqDaoX5q/J9wKkKd67KZ6j4ot/pe+NGF8AjCvJFvf5xqXJ2+qe/M14i3uHW1J8TjGTBXQuMUXZxCVWS2+GLcSlxIt98UTSEaWvuhWv7sU3SYRUMah+eOyw8G/PLAnPzlud7wVov3ivUHEPbzxH7bvvvpvPf3GBiGK58FmzZrXr/qTifNeWS9qLz4lfKy5aAXQuMUXVKX1lLq4alHLDLJQa0n/7MOmYoeGOOe8IKqBD4kp+8d6leK4qvT8qdZW7+P6GcTarrZe0x89xqR90HW/aC9SN1v52LFr5Ybj84QXhmwfuEg4YsVO+FyqDcx+Qwt+OzmVmCiA3uJ8ZKgCg7cQUQAlBBQC0lZgCaEJQAQBtIaYAmiGoAIDWiCmArRBUAEBLxBRACwQVALA1YgqgFYIKAGiOmAJoA0EFADQlpgDaqDSofj1XUAFAvRNTAO1QBNW9LywN019enu8FAOqRmAJopxhUP/ra8PDY/6wQVABQx8QUQIK+O2wbJk8YJqgAoI6JKYBEggoA6puYAugAQQUA9UtMAXSQoAKA+iSmAMpAUAFA/RFTAGUiqACgvogpgDISVABQP8QUQJkJKgCoD2IKoBMIKgCofWIKoJMIKgCobWIKoBOVBtW9LyzN9wIAtUBMAXSyGFRTjh8eXlm8NtwxZ0m+FwCodmIKoAv03q5HOG/80DBv2TpBBQA1QkwBdJFePbcRVABQQ8QUQBcSVABQO8QUQBcTVABQG8QUQDcQVABQ/cQUQDcRVABQ3cQUQDcSVABQvcQUQDcTVABQncQUQAUQVABQfcQUQIUQVABQXcQUQAVpGlQbNjbmRwCASiOmACpMEVTvrF4ffjbrbUEFABVKTAFUoBhU3//bIdm2oAKAyiSmACpUj20awveO2D3bFlQAUHnEFEAFE1QAULnEFECFE1QAUJnEFEAVEFQAUHnEFECVEFQAUFnEFEAVEVQAUDnEFECVEVQAUBnEFEAVElQA0P3EFECVElQA0L3EFEAVE1QA0H3EFECVKw2qnz7yVli3fmO2DQB0LjEFUANiUJ191JAwuN924aoZCwQVAHQBMQVQQ7554K5hxKBeggoAuoCYAqgxggoAuoaYAqhBggoAOp+YAqhRggoAOpeYAqhhggoAOo+YAqhxggoAOkdD4yb5dtVoOOeJfAugfRqvOTzfqj93zFkS5i1bF84bPzT06um1tGrj3AekqudzX2erypgCII2gAoDycSYFqCMu+QOA8hFTAHVGUAFAebjMD6BOFZf8nTtuj9B7ux75XgCgrcQUQB2777fvhjlvrA6TJwwLfXfYNt8LALSFmAKoc9NfXh4e+58VggoA2sk9UwB17ugvDAhH/q/+4bIH54dVH3yc7wUAWiOmABBUAJBATAGQEVQA0D5iCoDNBBUAtJ2YAmALggoA2kZMAfApggoAWiemAGiWoAKAlokpALZKUAHA1okpAFokqACgeWIKgFYJKgD4tIbGTfJtAGjR9JeXh5l/XB7OHbdHGNxv+3wvANQnMQVAuzw7b3W4Y847YdIxQwUVAHXNZX4AtMsBI3YK3zxwl3D5wwvCopUf5nsBoP6IKQDaTVABgJgCIJGgAqDeiSkAkgkqAOqZmAKgQwQVAPVKTAHQYYIKgHokpgAoC0EFQL0RUwCUjaACoJ6IKQDKSlABUC/EFABlJ6gAqAcNjZvk2wBQVs/OWx3umPNOOHfcHmHYwF75XgCoDWIKgE71uwVrwi2zF4ezjxoS9t61d74XAKqfmAKg0726ZG249tGFggqAmuKeKQA6XQyoGFIxqGJYAUAtEFMAdAlBBUCtEVMAdBlBBUAtEVMAdClBBUCtEFMAdDlBBUAtEFMAdAtBBUC1E1MAdBtBBUA18z5TAHS7GFIxqGJYxcDi0xrOeSLfAmifxmsOz7coNzEFQEUQVC2LMeU/iID28rejc7nMD4CK4JI/AKqNmAKgYpQG1bPzVud7AaAyiSkAKkoMqskThoU75rwjqACoaGIKgIozuN/2YdIxQwUVABVNTAFQkQQVAJVOTAFQsQQVAJVMTAFQ0QQVAJVKTAFQ8QQVAJVITAFQFQQVAJVGTAFQNQQVAJVETAFQVQQVAJVCTAFQdQQVAJVATAFQlQQVAN1NTAFQtUqD6unXV+V7AaBriCkAqloRVP/14rIw/eXl+V4A6HxiCoCqF4Nq8oRh4bH/WSGoAOgyYgqAmtB3h20FFQBdSkwBUDMEFQBdSUwBUFMEFQBdRUwBUHMEFQBdQUwBUJMEFQCdTUwBULMEFQCdSUwBUNMEFQCdRUwBUPMEFQCdQUwBUBcEFQDlJqYAqBuCCoByElMA1JUiqB5/dUW4+7ml+V4AaD8xBUDdiUE15fgR4U/vrA13zFmS7wWA9hFTANSlXj23CeeNHxrmLVsnqABIIqYAqFuCCoCOEFMA1DVBBUAqMQVA3RNUAKQQUwCwiaACoL3EFADkBBUA7SGmAKCEoAKgrcQUADQhqABoCzEFAM0QVAC0RkwBwFYIKgBaIqYAoAWlQfVvzywJGzY25kcAqHdiCgBaUQTV8vfXh5/NeltQAZARUwDQBjGozj5qSLYtqACIxBQAtFGPbRrC947YPdsWVACIKQBoB0EFQEFMAUA7CSoAIjEFAAkEFQBiCgASCSqA+iamAKADBBVA/RJTANBBggqgPokpACgDQQVQf8QUAJSJoAKoL2IKAMpIUAHUDzEFAGVWBFWPTWfZq2YsCOvWb8yPAFBLxBQAdIJPgmpIGNJ/e0EFUKPEFAB0om8euGsYMajXVoNKZAFULzEFAJ1sa0H17LzV4dpHF+Yf0VXee++9cNddd4VTTjkl7L///qGhoWHz4+ijj86OtebKK6/c4rmjRo0KkydPzv7trhC/Tun3/dBDD+VHmvfUU09t/twBAwa0+n3G30Px+XG7qdLjpY/4b8ffa/x6zUl9HlQqMQUAXaBpUMWQigtU/N9F74c16zbkn0VXuPXWW8Opp54a7r777vD888/nez8xY8aM7FgMpeaCI+6Lxy644IItnjt37twwderUsNdee4U33ngj39t5Zs6cmW99Ytq0aflW61asWPGp55eKQRN/Dynivx1/r4ceemg466yz8r2tS30edDcxBQBdpAiqKQ/M27zSX3y8MH9N/hl0lZNPPjnceeed4cUXXwyNjY3ZIwbRFVdckR2PoRSjq6m4Lx7r379/9vziubNnzw4jR47MoqArYuC2227LxjPPPDMb42xaW2bF4vcYXXTRRdnYnF/84hfZGH/G1sTfV/E7iI/4+yy+pxtuuCGbwWtO6vOg0ogpAOhCn9uld1i44sMtlkyf88aqfIuucP7552++zG+fffbJ94aw5557ZseK/6h/7LHHsrHU5Zdfno3XX3999vzCIYccEv7jP/4j246zOi+99FK23RnizFf8GjGM4vdRRFxLs02FeDli/PliODZ3OWP8t2PMjB8/PhxwwAH53raLv8/4PRW/w+L31ZrU50F3E1MA0EWKS/uaemXxWpf6VZDhw4fnW1uKl7/FaIlKQ6oQg2C//fbLtufMmZONnaGIpji7Vjref//92dia0047LRubm526+uqrs/Hss8/OxlTF14i/r/aEZerzoLuIKQDoAr9bsGarb+Ib98XQojIUM1JHHnlkNhaeeeaZbIyzNlszbty4bJw1a1Y2doZbbrklG0866aQtxnjPUVsu9YuzaPFnaDo7VcxKxZmuY489Nt/bcWvWpF3Gmvo86EpiCgC6wBeHfCacN35oOGp0/zBgx5753r94Zq5L/bpbnHmKM07xEroYG/GSv1KrVrX+f6O+fftm48qVK7Ox3OJsTbxnKwZPcYliHIt7oe69995sbE0xK1U6O1U899JLL83Gjli9+i8vDowePTrfal3q86C7iCkA6ALxTXy/sPuO4TsH7xauPXWvcPFxw8PRXxiwOaxeXbI2LH9/fbZN1yqW544rycVQiQtLTJ8+PT/6Fy+88EK+1X3uueeebJw4cWI2FopL/YpZq9Y0nZ2KM1rxPqUYZc1dwthe1157bTbGyx4HDhyYbbdF6vOgu4gpAOgGe+/aO1vdL4bVJSeMCCd8aVCYt2xdfpTuEuPipz/9aavv29Rd4qV80YknnpiNhdNPPz0bYwy2dWn20tmpuEphvE+po7NSpbN70TXXXJONrUl9HnQ3MQUA3WzEoB3CiWN2DmOG9cn30JWK5bljSN14443ZOGHChGZXu+tOMTji9xZnbeLKg6Xix8XiF2291C/OTsWZqPhvxvfNSpmVis8rffPdOLtXBF+c4Ytfozmpz4NKI6YAADaJQXLGGWeEn/zkJ9nHTd8vasyYMflW9yje/ynOPpWGSPGI+6Obb745G9uidCaqHPdKxSArll5vT5ilPg+6m5gCACjxV3/1V9lYLINeKBaXaEmxSEW/fv2ysZzaOlMWg6Sty4rHcIkhE9+gNyVimr757uuvv569X1TTmbOmUp8HlUZMAQC0wUEHHZSNxX09zXnkkUey8ctf/nI2lku8hyvGXVw0ojRCmj6KZduLhSraIobM8uXL84+A9hBTAAAlrrvuumyMMzal4n08cQYnam6WKN7TVFxqV0RNudx+++3Z+O1vfzsbt6Y4Ht8vCuh8YgoAqCujRo0KkydPzmZ7Sle+i5fGxUvdioUQmruHaNKkSdkY76cqDaoYUuecc062HUOqeA+ocojLlhff09ixY7Nxa4rjcRarUlckhFoipgCAuhLvKZo6dWq2Yl+cfSoWcNh33303R8uFF17Y7D1EcQnyuGpejJVTTz1183OL96iKM1fx3p9ymjlzZjbG95Jq7b2X4vHiPaemTZuWjUDnEVMAQF158cUXswUQ4gxScdleVKwoN3v27HDZZZfle7cUYyW+oW98frEUeRSfGwPstddeK/siCrfddls2nnDCCdnYmuLzijfjBTpPQ2O8WxEAqGgN5zwRGq85PP8IoG387ehcZq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IGYAgAASCCmAAAAEogpAACABGIKAAAggZgCAABIIKYAAAASiCkAAIAEYgoAACCBmAIAAEggpgAAABKIKQAAgARiCgAAIEFD4yb5NgBQoRrOeSLfAmifxmsOz7coNzEFAACQwGV+AAAACcQUAABAAjEFAACQQEwBAAAkEFMAAAAJxBQAAEACMQUAAJBATAEAACQQUwAAAAnEFAAAQAIxBQAAkEBMAQAAJBBTAAAACcQUAABAAjEFAACQQEwBAAAkEFMAAAAJxBQAAEACMQUAAJBATAEAACQQUwAAAAnEFAAAQAIxBQAAkEBMAQAAJBBTAAAACcQUAABAAjEFAACQQEwBAAAkEFMAAAAJxBQAAEACMQUAAJBATAEAACQQUwAAAAnEFAAAQAIxBQAAkEBMAQAAJBBTAAAACcQUAABAAjEFAACQQEwBAAAkEFMAAAAJxBQAAEC7hfD/A9SEK0Qljc6H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pic>
        <p:nvPicPr>
          <p:cNvPr id="6" name="Imagem 5"/>
          <p:cNvPicPr>
            <a:picLocks noChangeAspect="1"/>
          </p:cNvPicPr>
          <p:nvPr/>
        </p:nvPicPr>
        <p:blipFill>
          <a:blip r:embed="rId3"/>
          <a:stretch>
            <a:fillRect/>
          </a:stretch>
        </p:blipFill>
        <p:spPr>
          <a:xfrm>
            <a:off x="2030276" y="1039092"/>
            <a:ext cx="5465033" cy="3650664"/>
          </a:xfrm>
          <a:prstGeom prst="rect">
            <a:avLst/>
          </a:prstGeom>
        </p:spPr>
      </p:pic>
      <p:grpSp>
        <p:nvGrpSpPr>
          <p:cNvPr id="14" name="Google Shape;73;p15">
            <a:extLst>
              <a:ext uri="{FF2B5EF4-FFF2-40B4-BE49-F238E27FC236}">
                <a16:creationId xmlns:a16="http://schemas.microsoft.com/office/drawing/2014/main" id="{E573116F-8FDD-1ECD-26F4-F0348FDAD70C}"/>
              </a:ext>
            </a:extLst>
          </p:cNvPr>
          <p:cNvGrpSpPr/>
          <p:nvPr/>
        </p:nvGrpSpPr>
        <p:grpSpPr>
          <a:xfrm>
            <a:off x="0" y="4585144"/>
            <a:ext cx="8449056" cy="596954"/>
            <a:chOff x="0" y="4474098"/>
            <a:chExt cx="9144000" cy="708000"/>
          </a:xfrm>
        </p:grpSpPr>
        <p:sp>
          <p:nvSpPr>
            <p:cNvPr id="15" name="Google Shape;74;p15">
              <a:extLst>
                <a:ext uri="{FF2B5EF4-FFF2-40B4-BE49-F238E27FC236}">
                  <a16:creationId xmlns:a16="http://schemas.microsoft.com/office/drawing/2014/main" id="{66358C3E-76C9-F04B-3F63-404EDA93DE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75;p15">
              <a:extLst>
                <a:ext uri="{FF2B5EF4-FFF2-40B4-BE49-F238E27FC236}">
                  <a16:creationId xmlns:a16="http://schemas.microsoft.com/office/drawing/2014/main" id="{E90149EA-7530-4C51-D70C-1EB62B514CC9}"/>
                </a:ext>
              </a:extLst>
            </p:cNvPr>
            <p:cNvGrpSpPr/>
            <p:nvPr/>
          </p:nvGrpSpPr>
          <p:grpSpPr>
            <a:xfrm>
              <a:off x="5592275" y="4645600"/>
              <a:ext cx="1343375" cy="533264"/>
              <a:chOff x="7676800" y="4493200"/>
              <a:chExt cx="1343375" cy="533264"/>
            </a:xfrm>
          </p:grpSpPr>
          <p:sp>
            <p:nvSpPr>
              <p:cNvPr id="19" name="Google Shape;76;p15">
                <a:extLst>
                  <a:ext uri="{FF2B5EF4-FFF2-40B4-BE49-F238E27FC236}">
                    <a16:creationId xmlns:a16="http://schemas.microsoft.com/office/drawing/2014/main" id="{F130A3CA-18F1-D7CA-66B9-BBC48712191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7;p15">
                <a:extLst>
                  <a:ext uri="{FF2B5EF4-FFF2-40B4-BE49-F238E27FC236}">
                    <a16:creationId xmlns:a16="http://schemas.microsoft.com/office/drawing/2014/main" id="{4FF60F4F-2E8F-8E14-A052-E0E28EA803A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1" name="Google Shape;78;p15">
                <a:extLst>
                  <a:ext uri="{FF2B5EF4-FFF2-40B4-BE49-F238E27FC236}">
                    <a16:creationId xmlns:a16="http://schemas.microsoft.com/office/drawing/2014/main" id="{454B26DB-7A60-28EC-D864-4CFC9ED05DE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7" name="Google Shape;79;p15">
              <a:extLst>
                <a:ext uri="{FF2B5EF4-FFF2-40B4-BE49-F238E27FC236}">
                  <a16:creationId xmlns:a16="http://schemas.microsoft.com/office/drawing/2014/main" id="{9A3CF255-89D6-62BB-3E80-8B25CF4F648B}"/>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8" name="Google Shape;80;p15">
              <a:extLst>
                <a:ext uri="{FF2B5EF4-FFF2-40B4-BE49-F238E27FC236}">
                  <a16:creationId xmlns:a16="http://schemas.microsoft.com/office/drawing/2014/main" id="{E2593522-40BA-61CE-28B9-04EFEA1377B5}"/>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55775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nvSpPr>
        <p:spPr>
          <a:xfrm>
            <a:off x="506625" y="1460987"/>
            <a:ext cx="7919389" cy="3263504"/>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ormAutofit/>
          </a:bodyPr>
          <a:lstStyle>
            <a:lvl1pPr marL="0" indent="0" algn="l" defTabSz="914400" rtl="0" eaLnBrk="1" latinLnBrk="0" hangingPunct="1">
              <a:lnSpc>
                <a:spcPct val="150000"/>
              </a:lnSpc>
              <a:spcBef>
                <a:spcPts val="1000"/>
              </a:spcBef>
              <a:buFontTx/>
              <a:buNone/>
              <a:defRPr sz="1400" kern="1200">
                <a:solidFill>
                  <a:schemeClr val="bg2">
                    <a:lumMod val="25000"/>
                  </a:schemeClr>
                </a:solidFill>
                <a:latin typeface="Verdana" charset="0"/>
                <a:ea typeface="Verdana" charset="0"/>
                <a:cs typeface="Verdana" charset="0"/>
              </a:defRPr>
            </a:lvl1pPr>
            <a:lvl2pPr marL="685800" indent="-228600" algn="l" defTabSz="914400" rtl="0" eaLnBrk="1" latinLnBrk="0" hangingPunct="1">
              <a:lnSpc>
                <a:spcPct val="150000"/>
              </a:lnSpc>
              <a:spcBef>
                <a:spcPts val="500"/>
              </a:spcBef>
              <a:buFont typeface="Arial"/>
              <a:buChar char="•"/>
              <a:defRPr sz="1800" kern="1200">
                <a:solidFill>
                  <a:schemeClr val="bg2">
                    <a:lumMod val="25000"/>
                  </a:schemeClr>
                </a:solidFill>
                <a:latin typeface="Verdana" charset="0"/>
                <a:ea typeface="Verdana" charset="0"/>
                <a:cs typeface="Verdana" charset="0"/>
              </a:defRPr>
            </a:lvl2pPr>
            <a:lvl3pPr marL="11430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3pPr>
            <a:lvl4pPr marL="16002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4pPr>
            <a:lvl5pPr marL="2057400" indent="-228600" algn="l" defTabSz="914400" rtl="0" eaLnBrk="1" latinLnBrk="0" hangingPunct="1">
              <a:lnSpc>
                <a:spcPct val="150000"/>
              </a:lnSpc>
              <a:spcBef>
                <a:spcPts val="500"/>
              </a:spcBef>
              <a:buFont typeface="Arial"/>
              <a:buChar char="•"/>
              <a:defRPr sz="1600" kern="1200">
                <a:solidFill>
                  <a:schemeClr val="bg2">
                    <a:lumMod val="25000"/>
                  </a:schemeClr>
                </a:solidFill>
                <a:latin typeface="Verdana" charset="0"/>
                <a:ea typeface="Verdana" charset="0"/>
                <a:cs typeface="Verdan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j-lt"/>
                <a:ea typeface="+mj-ea"/>
                <a:cs typeface="+mj-cs"/>
              </a:defRPr>
            </a:lvl9pPr>
          </a:lstStyle>
          <a:p>
            <a:pPr>
              <a:lnSpc>
                <a:spcPct val="100000"/>
              </a:lnSpc>
            </a:pPr>
            <a:endParaRPr lang="en-US" sz="1425" dirty="0">
              <a:solidFill>
                <a:schemeClr val="bg2">
                  <a:lumMod val="10000"/>
                </a:schemeClr>
              </a:solidFill>
            </a:endParaRPr>
          </a:p>
          <a:p>
            <a:pPr>
              <a:lnSpc>
                <a:spcPct val="100000"/>
              </a:lnSpc>
            </a:pPr>
            <a:endParaRPr lang="en-US" sz="1425" dirty="0">
              <a:solidFill>
                <a:schemeClr val="bg2">
                  <a:lumMod val="10000"/>
                </a:schemeClr>
              </a:solidFill>
            </a:endParaRPr>
          </a:p>
          <a:p>
            <a:pPr marL="1307306" indent="-435769">
              <a:lnSpc>
                <a:spcPct val="100000"/>
              </a:lnSpc>
              <a:buFont typeface="Arial" panose="020B0604020202020204" pitchFamily="34" charset="0"/>
              <a:buChar char="•"/>
            </a:pPr>
            <a:endParaRPr lang="en-US" sz="1500" dirty="0">
              <a:solidFill>
                <a:schemeClr val="bg2">
                  <a:lumMod val="10000"/>
                </a:schemeClr>
              </a:solidFill>
            </a:endParaRPr>
          </a:p>
          <a:p>
            <a:r>
              <a:rPr lang="en-US" sz="1050" b="1" dirty="0">
                <a:solidFill>
                  <a:schemeClr val="bg2">
                    <a:lumMod val="10000"/>
                  </a:schemeClr>
                </a:solidFill>
              </a:rPr>
              <a:t> </a:t>
            </a:r>
            <a:endParaRPr lang="en-US" sz="1050" dirty="0">
              <a:solidFill>
                <a:schemeClr val="bg2">
                  <a:lumMod val="10000"/>
                </a:schemeClr>
              </a:solidFill>
            </a:endParaRPr>
          </a:p>
          <a:p>
            <a:endParaRPr lang="en-US" sz="1050" dirty="0">
              <a:solidFill>
                <a:schemeClr val="bg2">
                  <a:lumMod val="10000"/>
                </a:schemeClr>
              </a:solidFill>
            </a:endParaRPr>
          </a:p>
        </p:txBody>
      </p:sp>
      <p:sp>
        <p:nvSpPr>
          <p:cNvPr id="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2400" dirty="0" err="1">
                <a:solidFill>
                  <a:srgbClr val="7030A0"/>
                </a:solidFill>
              </a:rPr>
              <a:t>Entregas</a:t>
            </a:r>
            <a:r>
              <a:rPr lang="en-US" sz="2400" dirty="0">
                <a:solidFill>
                  <a:schemeClr val="bg1"/>
                </a:solidFill>
              </a:rPr>
              <a:t> </a:t>
            </a:r>
            <a:r>
              <a:rPr lang="en-US" sz="2400" dirty="0">
                <a:solidFill>
                  <a:srgbClr val="7030A0"/>
                </a:solidFill>
              </a:rPr>
              <a:t>OBM</a:t>
            </a:r>
          </a:p>
        </p:txBody>
      </p:sp>
      <p:sp>
        <p:nvSpPr>
          <p:cNvPr id="3" name="Content Placeholder 2">
            <a:extLst>
              <a:ext uri="{FF2B5EF4-FFF2-40B4-BE49-F238E27FC236}">
                <a16:creationId xmlns:a16="http://schemas.microsoft.com/office/drawing/2014/main" id="{0CF18AAB-2625-CB2C-12D6-803AA939CEE3}"/>
              </a:ext>
            </a:extLst>
          </p:cNvPr>
          <p:cNvSpPr>
            <a:spLocks noGrp="1"/>
          </p:cNvSpPr>
          <p:nvPr>
            <p:ph idx="1"/>
          </p:nvPr>
        </p:nvSpPr>
        <p:spPr>
          <a:xfrm>
            <a:off x="750675" y="1021768"/>
            <a:ext cx="7886700" cy="3529589"/>
          </a:xfrm>
        </p:spPr>
        <p:txBody>
          <a:bodyPr>
            <a:normAutofit/>
          </a:bodyPr>
          <a:lstStyle/>
          <a:p>
            <a:r>
              <a:rPr lang="en-BR" sz="2000" dirty="0">
                <a:solidFill>
                  <a:srgbClr val="7030A0"/>
                </a:solidFill>
                <a:latin typeface="Varela Round" pitchFamily="2" charset="-79"/>
                <a:cs typeface="Varela Round" pitchFamily="2" charset="-79"/>
              </a:rPr>
              <a:t>Em julho/23 todos os medicamentos do HóRUS estavam cadastrados na tabela de VMP </a:t>
            </a:r>
          </a:p>
          <a:p>
            <a:pPr>
              <a:lnSpc>
                <a:spcPct val="100000"/>
              </a:lnSpc>
            </a:pPr>
            <a:r>
              <a:rPr lang="en-US" sz="2000" dirty="0">
                <a:solidFill>
                  <a:srgbClr val="7030A0"/>
                </a:solidFill>
                <a:latin typeface="Varela Round" pitchFamily="2" charset="-79"/>
                <a:cs typeface="Varela Round" pitchFamily="2" charset="-79"/>
              </a:rPr>
              <a:t>Para </a:t>
            </a:r>
            <a:r>
              <a:rPr lang="en-US" sz="2000" dirty="0" err="1">
                <a:solidFill>
                  <a:srgbClr val="7030A0"/>
                </a:solidFill>
                <a:latin typeface="Varela Round" pitchFamily="2" charset="-79"/>
                <a:cs typeface="Varela Round" pitchFamily="2" charset="-79"/>
              </a:rPr>
              <a:t>otimizar</a:t>
            </a:r>
            <a:r>
              <a:rPr lang="en-US" sz="2000" dirty="0">
                <a:solidFill>
                  <a:srgbClr val="7030A0"/>
                </a:solidFill>
                <a:latin typeface="Varela Round" pitchFamily="2" charset="-79"/>
                <a:cs typeface="Varela Round" pitchFamily="2" charset="-79"/>
              </a:rPr>
              <a:t> a </a:t>
            </a:r>
            <a:r>
              <a:rPr lang="en-US" sz="2000" dirty="0" err="1">
                <a:solidFill>
                  <a:srgbClr val="7030A0"/>
                </a:solidFill>
                <a:latin typeface="Varela Round" pitchFamily="2" charset="-79"/>
                <a:cs typeface="Varela Round" pitchFamily="2" charset="-79"/>
              </a:rPr>
              <a:t>entrega</a:t>
            </a:r>
            <a:r>
              <a:rPr lang="en-US" sz="2000" dirty="0">
                <a:solidFill>
                  <a:srgbClr val="7030A0"/>
                </a:solidFill>
                <a:latin typeface="Varela Round" pitchFamily="2" charset="-79"/>
                <a:cs typeface="Varela Round" pitchFamily="2" charset="-79"/>
              </a:rPr>
              <a:t> do portal OBM </a:t>
            </a:r>
            <a:r>
              <a:rPr lang="en-US" sz="2000" dirty="0" err="1">
                <a:solidFill>
                  <a:srgbClr val="7030A0"/>
                </a:solidFill>
                <a:latin typeface="Varela Round" pitchFamily="2" charset="-79"/>
                <a:cs typeface="Varela Round" pitchFamily="2" charset="-79"/>
              </a:rPr>
              <a:t>referentes</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aos</a:t>
            </a:r>
            <a:r>
              <a:rPr lang="en-US" sz="2000" dirty="0">
                <a:solidFill>
                  <a:srgbClr val="7030A0"/>
                </a:solidFill>
                <a:latin typeface="Varela Round" pitchFamily="2" charset="-79"/>
                <a:cs typeface="Varela Round" pitchFamily="2" charset="-79"/>
              </a:rPr>
              <a:t> AMPPs, </a:t>
            </a:r>
            <a:r>
              <a:rPr lang="en-US" sz="2000" dirty="0" err="1">
                <a:solidFill>
                  <a:srgbClr val="7030A0"/>
                </a:solidFill>
                <a:latin typeface="Varela Round" pitchFamily="2" charset="-79"/>
                <a:cs typeface="Varela Round" pitchFamily="2" charset="-79"/>
              </a:rPr>
              <a:t>foi</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acordado</a:t>
            </a:r>
            <a:r>
              <a:rPr lang="en-US" sz="2000" dirty="0">
                <a:solidFill>
                  <a:srgbClr val="7030A0"/>
                </a:solidFill>
                <a:latin typeface="Varela Round" pitchFamily="2" charset="-79"/>
                <a:cs typeface="Varela Round" pitchFamily="2" charset="-79"/>
              </a:rPr>
              <a:t> com a </a:t>
            </a:r>
            <a:r>
              <a:rPr lang="en-US" sz="2000" dirty="0" err="1">
                <a:solidFill>
                  <a:srgbClr val="7030A0"/>
                </a:solidFill>
                <a:latin typeface="Varela Round" pitchFamily="2" charset="-79"/>
                <a:cs typeface="Varela Round" pitchFamily="2" charset="-79"/>
              </a:rPr>
              <a:t>equipe</a:t>
            </a:r>
            <a:r>
              <a:rPr lang="en-US" sz="2000" dirty="0">
                <a:solidFill>
                  <a:srgbClr val="7030A0"/>
                </a:solidFill>
                <a:latin typeface="Varela Round" pitchFamily="2" charset="-79"/>
                <a:cs typeface="Varela Round" pitchFamily="2" charset="-79"/>
              </a:rPr>
              <a:t> do </a:t>
            </a:r>
            <a:r>
              <a:rPr lang="en-US" sz="2000" dirty="0" err="1">
                <a:solidFill>
                  <a:srgbClr val="7030A0"/>
                </a:solidFill>
                <a:latin typeface="Varela Round" pitchFamily="2" charset="-79"/>
                <a:cs typeface="Varela Round" pitchFamily="2" charset="-79"/>
              </a:rPr>
              <a:t>Ministério</a:t>
            </a:r>
            <a:r>
              <a:rPr lang="en-US" sz="2000" dirty="0">
                <a:solidFill>
                  <a:srgbClr val="7030A0"/>
                </a:solidFill>
                <a:latin typeface="Varela Round" pitchFamily="2" charset="-79"/>
                <a:cs typeface="Varela Round" pitchFamily="2" charset="-79"/>
              </a:rPr>
              <a:t> da </a:t>
            </a:r>
            <a:r>
              <a:rPr lang="en-US" sz="2000" dirty="0" err="1">
                <a:solidFill>
                  <a:srgbClr val="7030A0"/>
                </a:solidFill>
                <a:latin typeface="Varela Round" pitchFamily="2" charset="-79"/>
                <a:cs typeface="Varela Round" pitchFamily="2" charset="-79"/>
              </a:rPr>
              <a:t>Saúde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em</a:t>
            </a:r>
            <a:r>
              <a:rPr lang="en-US" sz="2000" dirty="0">
                <a:solidFill>
                  <a:srgbClr val="7030A0"/>
                </a:solidFill>
                <a:latin typeface="Varela Round" pitchFamily="2" charset="-79"/>
                <a:cs typeface="Varela Round" pitchFamily="2" charset="-79"/>
              </a:rPr>
              <a:t> 23/11/2023 a </a:t>
            </a:r>
            <a:r>
              <a:rPr lang="en-US" sz="2000" dirty="0" err="1">
                <a:solidFill>
                  <a:srgbClr val="7030A0"/>
                </a:solidFill>
                <a:latin typeface="Varela Round" pitchFamily="2" charset="-79"/>
                <a:cs typeface="Varela Round" pitchFamily="2" charset="-79"/>
              </a:rPr>
              <a:t>seguinte</a:t>
            </a:r>
            <a:r>
              <a:rPr lang="en-US" sz="2000" dirty="0">
                <a:solidFill>
                  <a:srgbClr val="7030A0"/>
                </a:solidFill>
                <a:latin typeface="Varela Round" pitchFamily="2" charset="-79"/>
                <a:cs typeface="Varela Round" pitchFamily="2" charset="-79"/>
              </a:rPr>
              <a:t> </a:t>
            </a:r>
            <a:r>
              <a:rPr lang="en-US" sz="2000" dirty="0" err="1">
                <a:solidFill>
                  <a:srgbClr val="7030A0"/>
                </a:solidFill>
                <a:latin typeface="Varela Round" pitchFamily="2" charset="-79"/>
                <a:cs typeface="Varela Round" pitchFamily="2" charset="-79"/>
              </a:rPr>
              <a:t>divisão</a:t>
            </a:r>
            <a:r>
              <a:rPr lang="en-US" sz="2000" dirty="0">
                <a:solidFill>
                  <a:srgbClr val="7030A0"/>
                </a:solidFill>
                <a:latin typeface="Varela Round" pitchFamily="2" charset="-79"/>
                <a:cs typeface="Varela Round" pitchFamily="2" charset="-79"/>
              </a:rPr>
              <a:t>: </a:t>
            </a:r>
          </a:p>
          <a:p>
            <a:pPr marL="1014413" lvl="2" indent="-214313">
              <a:lnSpc>
                <a:spcPct val="100000"/>
              </a:lnSpc>
            </a:pPr>
            <a:r>
              <a:rPr lang="en-US" sz="1800" dirty="0" err="1">
                <a:solidFill>
                  <a:srgbClr val="7030A0"/>
                </a:solidFill>
                <a:latin typeface="Varela Round" pitchFamily="2" charset="-79"/>
                <a:cs typeface="Varela Round" pitchFamily="2" charset="-79"/>
              </a:rPr>
              <a:t>Equipe</a:t>
            </a:r>
            <a:r>
              <a:rPr lang="en-US" sz="1800" dirty="0">
                <a:solidFill>
                  <a:srgbClr val="7030A0"/>
                </a:solidFill>
                <a:latin typeface="Varela Round" pitchFamily="2" charset="-79"/>
                <a:cs typeface="Varela Round" pitchFamily="2" charset="-79"/>
              </a:rPr>
              <a:t> MS: carga dos </a:t>
            </a:r>
            <a:r>
              <a:rPr lang="en-US" sz="1800" dirty="0" err="1">
                <a:solidFill>
                  <a:srgbClr val="7030A0"/>
                </a:solidFill>
                <a:latin typeface="Varela Round" pitchFamily="2" charset="-79"/>
                <a:cs typeface="Varela Round" pitchFamily="2" charset="-79"/>
              </a:rPr>
              <a:t>medicamentos</a:t>
            </a:r>
            <a:r>
              <a:rPr lang="en-US" sz="1800" dirty="0">
                <a:solidFill>
                  <a:srgbClr val="7030A0"/>
                </a:solidFill>
                <a:latin typeface="Varela Round" pitchFamily="2" charset="-79"/>
                <a:cs typeface="Varela Round" pitchFamily="2" charset="-79"/>
              </a:rPr>
              <a:t> com </a:t>
            </a:r>
            <a:r>
              <a:rPr lang="pt-BR" sz="1800" dirty="0">
                <a:solidFill>
                  <a:srgbClr val="7030A0"/>
                </a:solidFill>
                <a:latin typeface="Varela Round" pitchFamily="2" charset="-79"/>
                <a:cs typeface="Varela Round" pitchFamily="2" charset="-79"/>
              </a:rPr>
              <a:t>substância única, exceto injetáveis;</a:t>
            </a:r>
          </a:p>
          <a:p>
            <a:pPr marL="1014413" lvl="2" indent="-214313">
              <a:lnSpc>
                <a:spcPct val="100000"/>
              </a:lnSpc>
            </a:pPr>
            <a:r>
              <a:rPr lang="pt-BR" sz="1800" dirty="0">
                <a:solidFill>
                  <a:srgbClr val="7030A0"/>
                </a:solidFill>
                <a:latin typeface="Varela Round" pitchFamily="2" charset="-79"/>
                <a:cs typeface="Varela Round" pitchFamily="2" charset="-79"/>
              </a:rPr>
              <a:t>Equipe HSL</a:t>
            </a:r>
            <a:r>
              <a:rPr lang="pt-BR" sz="2000" dirty="0">
                <a:solidFill>
                  <a:srgbClr val="7030A0"/>
                </a:solidFill>
                <a:latin typeface="Varela Round" pitchFamily="2" charset="-79"/>
                <a:cs typeface="Varela Round" pitchFamily="2" charset="-79"/>
              </a:rPr>
              <a:t>: carga dos medicamentos com substâncias compostas e injetáveis na inserção para o portal OBM. </a:t>
            </a:r>
          </a:p>
          <a:p>
            <a:endParaRPr lang="en-BR" sz="2000" dirty="0"/>
          </a:p>
          <a:p>
            <a:endParaRPr lang="en-BR" dirty="0"/>
          </a:p>
        </p:txBody>
      </p:sp>
      <p:grpSp>
        <p:nvGrpSpPr>
          <p:cNvPr id="2" name="Google Shape;73;p15">
            <a:extLst>
              <a:ext uri="{FF2B5EF4-FFF2-40B4-BE49-F238E27FC236}">
                <a16:creationId xmlns:a16="http://schemas.microsoft.com/office/drawing/2014/main" id="{FA3D7861-76E1-CD79-9B7E-AECCCA910AB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5F653EFB-7BA5-090C-5316-DF5673B9F94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A6DE51D8-76CD-50ED-D5C5-3C140440749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D2DD748D-182B-E21A-ED48-1F90820E434B}"/>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891B138A-BE5D-2F2A-00C3-47F3F57A0D1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B6B3ADC0-B1A5-DCAB-EBDF-493DAAAB40FE}"/>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0D1AAF81-8AA8-32BD-CAAA-B0B4602AA7C2}"/>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8725EA2-ACDF-2487-CDB7-7BBBF77FA923}"/>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706419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r>
              <a:rPr lang="en-US" sz="1800" dirty="0" err="1">
                <a:solidFill>
                  <a:srgbClr val="7030A0"/>
                </a:solidFill>
              </a:rPr>
              <a:t>Medicamentos</a:t>
            </a:r>
            <a:r>
              <a:rPr lang="en-US" sz="1800" dirty="0">
                <a:solidFill>
                  <a:srgbClr val="7030A0"/>
                </a:solidFill>
              </a:rPr>
              <a:t> </a:t>
            </a:r>
            <a:r>
              <a:rPr lang="en-US" sz="1800" dirty="0" err="1">
                <a:solidFill>
                  <a:srgbClr val="7030A0"/>
                </a:solidFill>
              </a:rPr>
              <a:t>cadastrados</a:t>
            </a:r>
            <a:r>
              <a:rPr lang="en-US" sz="1800" dirty="0">
                <a:solidFill>
                  <a:srgbClr val="7030A0"/>
                </a:solidFill>
              </a:rPr>
              <a:t> no portal OBM em 2023</a:t>
            </a:r>
          </a:p>
        </p:txBody>
      </p:sp>
      <p:sp>
        <p:nvSpPr>
          <p:cNvPr id="2" name="AutoShape 1" descr="data:image/png;base64,iVBORw0KGgoAAAANSUhEUgAAAeIAAAEfCAYAAACd5cVkAAAAAXNSR0IArs4c6QAAIABJREFUeF7tnVFoHce5x+eGgFSoUBCiBBHQQ0JDXTChFYQUkttSUfJQUdzQpq3TUKkVLgSk6qUYgfMQgwiFokoQqNFtVNKEJgE3D3poCHKd64eGgFJMIAkuLTRQjBqEkFAoxxByL9/eO8tovHvO7GjP2ZnZ34EQ+ZzZ3e/7fd/Of7/Z2Z3/UHwgAAEIQAACEGiMwH/IkT/88MP/6XQ6jRnBgSEAAQhAAAJtJPDpp5/+dybEN27c+J/Pf/7zbWSAzxCAAAQgAIHGCPz1r39VCHFj+DkwBCAAAQi0nQBC3PYMwH8IQAACEGiUAELcKH4ODgEIQAACbSeAELc9A/AfAhCAAAQaJYAQN4qfg0MAAhCAQNsJIMRtzwD8hwAEIACBRgkgxI3i5+AQgAAEINB2Aghx2zMA/yEAAQhAoFECCHGj+Dk4BCAAAQi0nQBC3PYMwH8IQAACEGiUAELcKH4ODgEIQAACbSeAELc9A/AfAhCAAAQaJYAQN4qfg0MAAhCAQNsJIMRtz4Ae/h8eHqqLFy+q6elp9eijj0LLg8Dzzz+v9vb21OLiohoaGlLy7/fff19duHBBjY6OeuzRbZMPP/xQraysqKeeekqdPn3abSNaQQACAyeAEA8ceX8O+O6776pnn3322M6ffPLJE4snQnzyeCHEJ2coeyjK8QceeCC/wNFHuXXrllpbW1PXr18/duCJiYnbLn5ef/119cILL2Ttzp8/X3rBoi9qjo6OVK/zytyn7LfouPK9uc+ydrbPIyMjanl5WU1OTh7zTXJse3s7/67smPVEgr3UTQAhrptoA/uTk/Dtt98+doLqzkiq2JNUQ/0SYlucGsA2sEM25WtKFXG3HP/73/9emPvj4+Nqbm4ui7M+Hz766KNjYiyi+dprr6nPfvaz6otf/GLe3k4OOf57772nPv74Y3XmzJnSC1wRTtmnHv3Q54/szxwB0bEx92X7KG02NzfV0tJSNnKifbD9tY9Z5uvAEp4DVSaAEFdGFtYG+oq529X8SSxGiE9C7/+2RYhPxlCLZVElqEVHjqDFT39nCrH8XnSuyL6lkvzyl7+s3nzzzcJqU58D0uadd96pfJtGV8j6HC2yWexzOde0D72q8n73CyeLKFvbBBDiiHOi7IQuc8keMpP7vrpi0NuYQ2EyDCb3F2Xozr5H7LIvc7hMD5UdHBxk9y1liM/86E5KtpHP1NRUNtRuDsXZQ3nSzr4A0Z3ZzZs3s/0U+Wget9vx7CFO12FBu5O0hVh3/rpCslmKffbQoj30WNQRm/uR7aXNc889d9s9YpfhTpt1t45fM5c2wl0P9RYNG9vxKWOqY+SS47ZQdxNi4WEKuo6FZlVU7eo2CwsLan19vbIQ26JYJrguvhZV0kXne7eLl4i7vGRNR4gjDq3rSamrMumc9YSroitru8Mouy8motBrX7bYyL53dnZy4S+rErXg2J14N3u1SBR1wLI/EfWy4fmy4+nO8nOf+1xeaZVVNubwv92mqCK22ZgpqI976tSpjFXRLYaiY9gdrym25sVK2bYinrqdLRRiw8bGhpqZmbnt3qRZyYkI61jYfki7sqFWe7jY5OGS43abojwoiqccx4zF5cuXj02qk9/NfT322GNeExft2HS7ZdBrIp9Lpav3/+CDD5YOtUfc7SVpOkIccVhdOqky9+zOqqyKcDlGmQDKse2KW9vTTYjL7nfbQ422yHU6nayjFDFwvS9edO/R7qD1zOYyRkVCao4g9KqIze1dKhlbKMsqrKqVmOYrMZfKTypAe1JQUT4ViW4ZQ3t7sdGuUusSYnuyVtEIiinE4reMwpgXLqZ9d911V2UhLqpyu4lpLyEu+91lhCriri550xHiiEPsIpK9hFh+l3trWsTsIWiX+1ZFnY3uGMqGhrsJsfmoj66kZDi7bNhQJtvIcOPdd9+dz5Z1vWdexY6i6tbmWyRKrkLswtqsQHXVXFZh2d+7CoAcQy5o5PZB0X3ZMp+Lbl/o2JQJeq8KzyXHXSpifWEglb85zG4KsfZbcy270KvyKF/RhZVrHOxH23qx0nEpm9QVcVeXvOkIccQhdumkTPfs+4zymx4C3t3dze7d2mJXJg7d9iXPypodn/xddM/TFtwyoes2lGdXVPZ9XZd7xLYdZY+/aJbmsHlZW/O4rkJcVu30OkZZB10kxGXVpz1cbt/LdblH7CLERff5iypVzdolx20/u41c2IyL7tfriwexwXwO2/VCSdteNrHKR4irDjeXjVJE3N0lbTpCHHF4y+572S4VPc5gV7GuFbHLvrQQ253pvffee+ylFlWFuFdFbFdduirvJiJVK2KTbRF/34q47GLD5Rh1V8R2JaYvuspGGcoEquy+tRmPXlWei6C4TtbSF4cyS9qcKGf+2xR+aW/+VkWItV9FF4JlFxdlk7V0e/P86dVtuUz86rUPfh8cAYR4cKz7ciSXe4pFJ759oopx8hKEskc+dOfpsi9biIs6wCoC2KvCKRJ0OabLPd0yO7pNqLIrHlOgfIS4W6dZJFT2MboJYbdJWNqPXpx6CZCrEBdV/L2EWI+S2PMGtO1FvHvli/lWMzvOett//etf2TPD5oSnXhzsC8+yyVK9BNe84HS92LY7F5cLmL50SOzUiwBC7IUtnI3K7gfp72XS0kMPPZTd87PvfcnVvjnMas+oLZo1XSY05r6kul5dXVWzs7PZZJ+ye8hF9w+7CaMpKlrcze/sFxu4DGuWHa+sIzNnjJfdm5RJQlWGpruJUZVjmGJVNmu6aHKa/Z3kgcyA1hPteomlqxCXzR6We9Hd7unr/dv3rPX3kgvmyzLKhLhoqLjogku3sx+tchFi1+rVZlo00lTmn9372E8x9Lp4Caf3whJNACFOJBfsWZPiljkEaN+bE6GQj11NmvuR+7o///nP1W9/+9tsFrJ+9MllX3Yb+3Ek+76n+RxxWYXr8vyrzaHXiw/KhNisqM3Zt/b+bJu++93vKjmpzJGFXveIi+63y/E1E5dj6M5Xv+ZQeP/oRz9Sv/jFL26bRW4zKnodom2Ti1C63CM29ytCd/bsWfXSSy85vQ+7KMeLhn673eO3/SgS4rIq1EWIy2Ip8Sl7JE93QfbvRf7qtmbM7Pv50oZXXMbVsSPEccULayEAAQhAIDECCHFiAcUdCEAAAhCIiwBCHFe8sBYCEIAABBIjgBAnFlDcgQAEIACBuAggxHHFC2shAAEIQCAxAghxYgHFHQhAAAIQiIsAQhxXvLAWAhCAAAQSI4AQJxZQ3IEABCAAgbgIIMRxxQtrIQABCEAgMQIIcWIBxR0IQAACEIiLAEIcV7ywFgIQgAAEEiOAECcWUNyBAAQgAIG4CCDEccULayEAAQhAIDECCHFiAcUdCEAAAhCIiwBCHFe8sBYCEIAABBIjgBAnFlDcgQAEIACBuAhUEuKiBeHn5uYyj80Fsc3F08u+Nxe9LlrcOy6MWAsBCEAAAhDwI1BZiLe2ttT8/LwaGhrKj/juu+8qEdbFxUXV6XTU6uqqmp2dVYeHh4Xfy4abm5tqaWlJDQ8Pq7W1NfXoo4+q06dP+3nBVhCAAAQgAIFICdQixFL1Tk1N5UKq/72zs1P4/c2bNzNcIr7yERE3/x0pS8yGAAQgAAEIVCZQWYhXVlbU0dFRdqDz589n4lskxBMTE0oE1xZo+V5/TCGWtnqYu7IXbAABCEAAAhCIlEAlITZ9lPvF6+vramFhQV25cuWY4OoK1xZi/b0txDK0LdUzQhxpFmE2BCAAAQh4E/AW4lu3bqmNjQ01MzNzmxAPYmh6b29P7e/vezvOhhCAAAQgAIG6CIyNjanx8XGv3XkLsVTEesKV/K0na+3u7vb8/uDgIG8jVuvJXZOTk15OsBEEIAABCEAgVgKVhNh8FGlkZEQtLy8rLZ7mb/resUAp+958fMl83ClWkNgNAQhAAAIQ8CFQSYh9DsA2EIAABCAAAQiUE0CIyQ4IQAACEIBAgwQQ4gbhc2gIQAACEIAAQkwOQAACEIAABBokgBA3CJ9DQwACEIAABBBicgACEIAABCDQIAGEuEH4HBoCEICAC4En/ut9l2bH2rz4k1OVt2GDZgggxM1w56gQgAAEnAkgxM6oomyIEEcZNoyGAATaRAAhTjvaXkIsr7SUVZjOnDmTLWWo/61XZZqens4XcDDfrGW+Qct8s5bZPm3ceAcBCECgOgGEuDqzmLaoLMR6sQdx8r777suFeGtrS83Pz6uhoaHcf1lVSb+DutPp5O+Ulgb6PdXDw8NqbW0t248sqcgHAhCAAASOE0CI086IykJctJShVMRFQly0TrGsTyzLI8rHXI/Y/HfayPEOAhCAQDUCCHE1XrG1riTEh4eH6vLly+rs2bPq6tWruZjaQ9N60YciIZ6YmMgZmUIs4sx6xLGlD/ZCAAKDIIAQD4Jyc8eoJMSmsOrKWIupdkFEeX19XS0sLNy2TnFRNS3byRD2zs4OQtxcHnBkCEAgYAIIccDBqcE0ZyGWe8NyL/f69evHDmsvYajvIc/MzNwmxFrIGZquIXLsAgIQaA0BhDjtUDsLsY2hW0WsJ2JJdawna+3u7uYTtA4ODvK/Zb+rq6tqdnY2X9vYBfne3p7a3993aUobCEAAAlETeObaJ5Xtf/qROytvwwb+BMbGxtT4+LjXDmoRYvMRpZGREbW8vJyLqvmbvncslpqPL9lVtZcnbAQBCEAgUQJUxIkG9v/d8hbitLHgHQQgAIFwCCDE4cSiH5YgxP2gyj4hAAEI1EgAIa4RZoC7QogDDAomQQACEDAJIMRp5wNCnHZ88Q4CEEiAAEKcQBC7uIAQpx1fvIMABBIggBAnEESEOO0g4h0EIJA2AYQ47fhSEacdX7yDAAQSIIAQJxBEKuK0g4h3EIBA2gQQ4rTjS0WcdnzxDgIQSIAAQpxAEKmI0w4i3kEAAmkTQIjTjq9XRayXPTxz5ky+prD5KkvzlZVl35uvuJyenmblpbTzDO8gAIETEECITwAvgk0rC7FeXUl8u++++zIhlmUM9eIOnU4nX8RB1i8u+l621QtDDA8PZ6s6yX5Onz4dATJMhAAEIDBYAgjxYHkP+miVhbhoTWFznWJxQP9b1hiemprKBZZlEAcdXo4HAQikQAAhTiGK5T5UEmKpcC9fvqzOnj2rrl69mu1VKtkiIZ6YmFCy7rAtxPK9/si28hFxl7Zzc3Np08Y7CEAAAh4EEGIPaBFtUkmITcE11yO2hVj/ZgtxUTUtrGRoW6pnhDiizMFUCEBgYAQQ4oGhbuRAzkIs94blXu7169ePGSoTs4oqX6mE+zk0vbe3p/b39xuBxkEhAAEIDJLAM9c+qXy4px+5s/I2bOBPYGxsTI2Pj3vtwFmI7b2bFbE5WWt3dzefiCWzq/VkLfP7g4ODvI3sd3V1Vc3OzqrJyUkvJ9gIAhCAQMoEqIhTjq5StQixIDIfUzp//vyxCVrb29sZRfN78/El83GntHHjHQQgAIHqBBDi6sxi2sJbiGNyElshAAEIxEwAIY45er1tR4h7M6IFBCAAgUYJIMSN4u/7wRHiviPmABCAAARORgAhPhm/0LdGiEOPEPZBAAKtJ4AQp50CCHHa8cU7CEAgAQIIcQJB7OICQpx2fPEOAhBIgABCnEAQEeK0g4h3EIBA2gQQ4rTjS0WcdnzxDgIQSIAAQpxAEKmI0w4i3kEAAmkTQIjTjm+lith+37R+U5a8ynJlZUUdHR1ltKanp/MFHMw3bplv0DLfrGW2Txs33kEAAhCoTgAhrs4spi0qCbG8U1o+p0+fViK+W1tban5+Xsl7pPXfQ0NDuf/mO6g7nU7+TmlpsLm5qZaWltTw8HC2mIQsiSj75QMBCEAAAscJIMRpZ0QlITZRmEsXmqJsCnHROsWyKpOs1iQfcz1i899pI8c7CEAAAtUIIMTVeMXWupIQm0PTExMT6sKFC2p0dDSrjs2haT1kXSTEsp3+mEIs4sx6xLGlD/ZCAAKDIIAQD4Jyc8eoJMSmmSK+enhZxFh/5Pv19XW1sLCgrly5oqQC1kPOeulEW4jN6ro5FBwZAhCAQJgEEOIw41KXVd5CLNXxxsaGmpmZObaOsPm9LcS6QmZouq7wsR8IQKANBBDitKNcSYivXbuWia78160i1pWytJEqeHFxMZvQpb8/ODjI/xa8q6uranZ29pig98K+t7en9vf3ezXjdwhAAALRE3jm2ieVfXj6kTsrb8MG/gTGxsbU+Pi41w4qCXG3e8Hb29uZASMjI2p5eTkXVfPxJX3vWNqZjy+ZjzV5ecFGEIAABBImQEWccHCVUpWEOG0UeAcBCEAgTAIIcZhxqcsqhLgukuwHAhCAQJ8IIMR9AhvIbhHiQAKBGRCAAATKCCDEaecGQpx2fPEOAhBIgABCnEAQu7iAEKcdX7yDAAQSIIAQJxBEhDjtIOIdBCCQNgGEOO34UhGnHV+8gwAEEiCAECcQRCritIOIdxCAQNoEEOK040tFnHZ88Q4CEEiAAEKcQBCpiNMOIt5BAAJpE0CI045vpYrYXAZRsJivrDRfZWm+srLse/MVl9PT0yyBmHae4R0EIHACAgjxCeBFsGklIZblCuUjyxrKe6e3trbU/Py8unHjRr64Q6fTyRdxODw8LPxe9qEXgBgeHlZra2tK1ibWyyVGwA0TIQABCAyMAEI8MNSNHKiSEJsWmmsI6+UNtZDqf+/s7Bxbj5hlEBuJMQeFAAQiJ4AQRx7AHuZXEmJzaHpiYkJduHBBjY6OqiIhlt9l3eGpqam80pV28r3+SBUsHxmmlrZzc3Np08Y7CEAAAh4EEGIPaBFtUkmITb/M9YgvX758THBFWOVjC7H+3hZis7qOiB2mQgACEBgIAYR4IJgbO4i3EEt1vLGxoWZmZtSVK1cKh6D7OTS9t7en9vf3GwPHgSEAAQgMisAz1z6pfKinH7mz8jZs4E9gbGxMjY+Pe+2gkhBfu3ZNTU5OZv+ZFbH8LdXu4uKi2t3dzSdilX1/cHCQtxGrV1dX1ezsbLZfPhCAAAQgcJwAFXHaGVFJiEVYV1ZW1NHRUUal7PEll+/Nx5fMx53Sxo13EIAABKoTQIirM4tpi0pCHJNj2AoBCEAgFQIIcSqRLPYDIU47vngHAQgkQAAhTiCIXVxAiNOOL95BAAIJEKhDiPef/lJlEmPP/KXyNmxQnQBCXJ0ZW0AAAhAYKAGEeKC4B34whHjgyDkgBCAAgWoEEOJqvGJrjRDHFjHshQAEWkcAIU475Ahx2vHFOwhAIAECCHECQeziAkKcdnzxDgIQSIAAQpxAEBHitIOIdxCAQNoEEOK041upIjZXXxIs+g1a9hu3pqen85WUZMWl7e3tjKL5Bi3zzVpm+7Rx4x0EIFAHgTqEqQ47BrWPOvyN6fGlOvwdVGzqOE4lIZZVkmRFJVm+UP423y+9tbWl5ufn1dDQUG6X2abT6eTvlJYGm5ubamlpSQ0PD6u1tbVsn3o94zocYx8QgEC6BNrWUdfhL0Ic7vlQSYhNN8xFH2QRhyIhLlqnWNYnFjGXj7kesfnvcHFhGQQgEAKBOoQpBD9cbajDX4TYlfbg23kLsbmGcNliEEVCPDExkXtpCrGI89zc3OAJcEQIRE7Ap5MWl1/8yaloPffxue3+IsThpruXEB8eHqpLly6pc+fOqdHR0WPeiSivr6+rhYWF29YplqFs86OF2BT1cFFhGQTCJOAjSghxmLEss8onxvaFB0IcbswrC7GesFV2T1d+39jYUDMzM7cJsa6QGZoONyGwLD4CPp00QhxXnH1ijBDHE+NKQiyV8MWLF7PZz2UTq8x7x/K3OaFLT9CSe8r6b0G1urqqZmdn1eTkpDO5vb09tb+/79yehhBIlcAz1z7xcu3pR+702i6EjXx8bru/4y9+r3Lo9p54ufI2dWwQY3zHxsbU+Pi4l/uVhNh85EgfTR5h2tnZyR9RGhkZUcvLy7momo8v6cedZFtzX+ZjTV5esBEEWkzAp1qiIo4rYXxiTEUcT4wrCXE8bmFpmwn4dFoxC1Pb/JVY+fjMZK14lkFsW3wR4jYrVqK++5zECHFcyeATY4QYIQ41yxHiUCODXd4EfDpphNgbdyMb+sQYIUaIG0lWh4MixA6QaBIXAZ9OGiFOP8YIMUIcapYjxKFGBru8CSDEbujaLkxulMJo5ZPTTNYKI3YuViDELpRoExUBn06LijiqEDNZyyFcCLEDpECaIMSBBAIz6iOAELuxpCJ24xRCK5+cRohDiJybDQixGydaRUTAp9OiIo4owDy+5BQshNgJUxCNEOIgwoARdRJAiN1oUhG7cQqhlU9OI8QhRM7NBoTYjROtIiLg02lREUcUYCpip2AhxE6YgmhUSYj1gg/Xr1/PjDdfWWm+ytJ8ZWXZ9+YrLqenp1kCMYh0SMMIhNgtjlTEbpxCaOWT0whxCJFzs6GSEMtyhbJykqy8JH/rBR1u3LiR/93pdPJFHGSRCN3G/F5M04s+DA8Pq7W1tWyfZQtJuLlCKwj8HwGfTouKOK7s8Ylx2y88WAYx3ByvJMSmG+YqS5cvX1ZTU1O5kOrlDmUxiKLvWQYx3IRIwTKfThohjivyPjFGiHmhR6hZ7i3EUhGL0M7NzSktvLqilX9PTExk1bMtxPK9/kgVLB+pmqWt7IsPBE5KwKeTRohPSn2w2/vEGCFGiAebpe5H8xJiGXK+dOmSOnfunBodHb1NiEVY5WMLsf7eFmJT1N1NpyUEign4dNIIcVzZ5BNjhBghDjXLKwuxnrBl3tMtqoilEu7n0PTe3p7a398PlSt2NUjAZ1FxMTfWhePb5q/EysfnWONbl7/jL36v8lm598TLlbepY4MY4zs2NqbGx8e93K8kxFIJX7x4UcmsaHNilTlxa3d3N5+IJfeR9WQt8/uDg4O8jVi9urqqZmdn1eTkpJcTbAQBk4BPtURFHFcO+cSYipiKONQsryTE5iNH2iH9CJP5mFLZY03m9+a+zMedQgWFXfEQ8OmkEeJ44iuW+sQYIUaIQ83ySkIcqhPYBQEq4uo50HZhqk6suS3quPDg8aXm4tfryAhxL0L8Hh0Bn06LijiuMPvEuO0XHghxuDmOEIcbGyzzJODTSSPEnrAb2swnxggxQ9MNpWvPwyLEPRHRIDYCPp00QhxXlH1ijBAjxKFmOUIcamRqtMun00KYagxAn3fVtvgKTh+fEWKEuM+novfuEWJvdPFs6NNpIcTEN2QCPjmNECPEoeY0QhxqZGq0y6fTQohrDECfd9W2+FIRuyUUqy+5cQqhFUIcQhT6bEPbOmr8dUuotleIbpTCaOWT0whxGLFzsQIhdqEUeRufk5iKOJ6gty2+VMRuuYkQu3EKoVVlIdbvmpZ3aurVkuRVlisrK+ro6CjzaXp6Ov/NfOOW+QYt881aZvsQoKRmQ9s6avx1y2AqYjdOIbTyyWmEOITIudlQSYhFcNfX19XDDz+cLbhgCvHW1paan59XQ0ND+ZHNd1B3Op38ndLSYHNzUy0tLanh4WG1tramzEUk3EynlSsBn5OYitiVbvPt2hZfKmK3nEOI3TiF0KqSEGuD7WULRaCLhLhsVSZZHlE+5nrE5r9DAJOSDW3rqPHXLXupiN04hdDKJ6cR4hAi52ZDbUJsDk2bC0HIcoh6pSYR5omJidwyU4hFnHWF7WY6rVwJ+JzEVMSudJtv17b4UhG75RxC7MYphFa1CLHpiB6+XlhYUFeuXFGmEMt9YfOjhdiusEMAk5INbeuo8dcte6mI3TiF0MonpxHiECLnZkPtQiyTuTY2NtTMzMxtQqyHqusYmt7b28vuU/PpTcBnkW3Za6wLqeNv75yIOb5iu0+MY83nuvwdf/F7bolhtNp74uXK29SxQYzxHRsbUzKJ2edTuxBLRawnYsnfUgUvLi6q3d3d/PuDg4P8bzF6dXVVzc7OqsnJSR8f2KYHAZ+radllrBUT/rqdErHGV7zziXHb/WX1JbfzoolWlYTYfkxJDJb7wTs7O2p7ezuzf2RkRC0vL+eiaj6+pO8dSzvz8SXzsaYmIKR+TJ9OCyGOJyvaFl+E2C03GZp24xRCq0pCHILB2FCdQNs6avx1y5G2V4hulMJo5ZPTCHEYsXOxAiF2oRR5G5+TmIo4nqC3Lb5UxG65iRC7cQqhFUIcQhT6bEPbOmr8dUsoKmI3TiG08slphDiEyLnZgBC7cYq6lc9JTEUcT8jbFl8qYrfcRIjdOIXQCiEOIQp9tqFtHTX+uiUUFbEbpxBa+eQ0QhxC5NxsQIjdOEXdyuckpiKOJ+Rtiy8VsVtuIsRunEJohRCHEIU+29C2jhp/3RKKitiNUwitfHIaIQ4hcm42IMRunKJu5XMSUxHHE/K2xZeK2C03EWI3TiG0QohDiEKfbWhbR42/bglFRezGKYRWPjmNEIcQOTcbKguxvEta1g+Wd2qaqyWZb9Ay35RV9r35Zq3p6WlWXnKLl1crn5OYitgLdSMbtS2+VMRuaYYQu3EKoVUlIdYrKz388MPZggtaiGX1JP1O6U6nk787+vDwsPB7cVy/j3p4eDgTdlmJSS+XGAKYlGxoW0eNv27ZS0XsximEVj45jRCHEDk3GyoJsd6lvWyhXlXJXHdYlj+Ud1Db6xHLv+tYfcnNPVr5Vg9UxPHkjk8nHXN8fXO67RceLPoQ7jndNyGemJjIBNcWYvlef/R6xFJNS1tzqDtcZPFZ1raOGn/dcrTtwuRGKYxWPjlNRRxG7Fys6IsQi7DKxxZi/b0txHaF7WI4bdwJ+JzEMVdM+OuWGwixG6cQWvnkNEIcQuTcbOiLEOuhaoam3YLQ71Y+JzFC3O+o1Lf/tsWXoWm33EGI3TiF0KoWITYna+3u7uYTsWRyl57EZX5/cHCQtxEIq6uranZ2Nl/D2AXM3t5eNmGMT28Cz1z7pHejghZPP3Kn13Zl4h1MAAAR6klEQVRNb4S/bhGINb7inU+M2+7v+Ivfc0sMo9XeEy9X3qaODWKM79jYWPY0kc+nkhCLsK6srKijo6P8WOfPn89mO5uPKenvpFHZ9+bjS+bjTj5OsE13Am2rmPDX7YxgaNqNUwitfHKaijiEyLnZUEmI3XZJq9AI+JzE4kOsHTX+umVgrPEV73xi3HZ/mTXtdl400QohboL6gI/p02khxAMO0gkO17b4IsRuyUJF7MYphFYIcQhR6LMNbeuo8dctodpeIbpRCqOVT04jxGHEzsUKhNiFUuRtfE5iKuJ4gt62+FIRu+UmQuzGKYRWCHEIUeizDW3rqPHXLaGoiN04hdDKJ6cR4hAi52YDQuzGKepWPicxFXE8IW9bfKmI3XITIXbjFEIrhDiEKPTZhrZ11PjrllBUxG6cQmjlk9MIcQiRc7MBIXbjFHUrn5OYijiekLctvlTEbrmJELtxCqEVQhxCFPpsQ9s6avx1SygqYjdOIbTyyWmEOITIudmAELtxirqVz0lMRRxPyNsWXypit9xEiN04hdCqFiG2X305PT2dL2lovuLSfJWl+YpLs30IUFKzoW0dNf66ZTAVsRunEFr55DRCHELk3GyoTYi3trbU/Py8Ghoayo9sLgbR6XTyxR2kwebmplpaWlLDw8NqbW1NydrE8s5qPvUT8DmJqYjrj0O/9ti2+FIRu2USQuzGKYRWfRVivRyiFlj9b1mnWD4ivvLR6xTrf4cAJiUb2tZR469b9lIRu3EKoZVPTiPEIUTOzYbahNhclclckWlqaiqvdEWIJyYmcstMIRZxnpubc7OaVpUI+JzEVMSVEDfauG3xpSJ2SzeE2I1TCK1qEWLTEblfvL6+rhYWFtSVK1eUKcS68tXttRDLEPbOzg5C3KeMaFtHjb9uiURF7MYphFY+OY0QhxA5NxtqF+Jbt26pjY0NNTMzc5sQ1zk0vbe3p/b39928bHkrn0W2BVmsC6njr1vCxxpf8c4nxm33d/zF77klhtFq74mXK29TxwYxxndsbEyNj497uV+7EEtFrCdiyd9SBS8uLqrd3d38+4ODg/xvsXp1dVXNzs6qyclJLyfYqDsBn6tphqbjyaq2xZehabfcpCJ24xRCq1qE2HxEaWRkRC0vL+eiav6m7x2L4+bjS+ZjTSFASc2GtnXU+OuWwQxNu3EKoZVPTrddiPef/pJX6Mae+YvXdifZqBYhPokBbNt/Aj4nMRVx/+NS1xHaFl8qYrfMQYgRYrdModVACLSto8Zft7SiInbjFEIrn5xGiBHiEHIXG/6fgM9JTEUcT/q0Lb5UxG65iRAjxG6ZQquBEGhbR42/bmlFRezGKYRWPjmNECPEIeQuNlARV8qBWIXJp5OOecSDitgtrRFihNgtU2g1EAJt66jx1y2tYr3wQIj94uszi7iJGcR1xdfHXzl2Ez4za9otp6NuhTC5hS9WYWpbfOvqqN2yIoxWPjGmIqYiDiN7sSIj4HMSxzx0ib9uiR/rhYdvTrfdX58KsYnqsK74+vhLRezWd9DKgwDC5AYt1o66bfGtq6N2y4owWvnEmIqYirhn9ppv1pqenmbBh57E/Bv4nMRUxP68B71l2+KLELtlGEKMEHfNFPN91MPDw2ptbS1bm1ivW+yWZv6tfDquWKsl304LIfbPr0Fv6ZPPMcfXN6fbdg4jxAhx175IL4dorkcsG+h/97sj8+m42nYSx9xR+8QXf/t91tW7f58Yt+0cRogR4spCfPPmzYENT3MSu3WKsXZcPvFFiN1yIpRWPjGONZ/rGgHwmbzEZK3BZHwjjy/ZFfG7776rdnZ2EOI+xdyn00KY+hSMPuy2bfGtS5j6EIq+7dInxlTEVMSVK2KGpvt2DvP4kiPaWCsmn0465gsthNgtoRFihLhrppiTtaTh6uqqmp2dzdcwdkmzvb09tb+/79KUNhCAAAQgAIG+EhgbG1Pj4+Nex2hkaFosNR9fevLJJwc2UcuLEhtBAAIQgAAE+kSgMSHukz/sFgIQgAAEIBAVAYQ4qnBhLAQgAAEIpEYAIU4tovgDAQhAAAJREUCIowoXxkIAAhCAQGoEEOLUIoo/EIAABCAQFQGEOKpwYSwEIAABCKRGACFOLaL4AwEIQAACURFAiKMKF8ZCAAIQgEBqBFopxLdu3VIbGxtqZmam0tu8dPAH/W7supPu+eefV1NTU12XnTR9dGlft40n2Z/EV5bWlLfczM3NnWRXQWyr/bl+/bqamJhQFy5cUKOjowOxLZRcN18AJI6fP3++tmVTm/RRzq33338/j+lJ+ybfpJC3HW5tban5+Xk1NDTku5ue2x0eHqqLFy8qWeRHPiMjI2p5edmrH+55sJIGTTHuZi9CPDlZOZ5NnriVjS3YwEVYYxZi6VReeeWVzPPHH3+8tpO8qRNYREivTia+yX+PPPJIaSrYi6qcJGdCyHXxR+xYXFzMREL8X19fVwsLC11j62q7a7uTcCzbVs7Ff/zjH+orX/lK9nbBpnJskEJ86dIlde7cuexi0jWWdbJvijFCbBEwA3H33Xcfq47NhHzppZeyLbe3t7P/66twOXGvXbum/v3vfyupUqanp/PKS3579tlns/YPPPBA3nnUmUgn3ZcpxObfcrWqTxLhoFfEkjbyHtU//vGP6ujo6Fg1YlYqJoeT2niS7bUQ6X3oda7N2JjxuXHjRmHMzPY/+MEPsspF4i0f7esg/DeF2OQiMVpZWclioivlt956S73wwgtZs6LvtN36YkVyWK7GJVe/+tWvql/96lfHqhQ713VO7+7uZhc7sv3HH3+cVXSyz7pzX3Ky6F30OsZf+9rXCs/fhx56SP3yl7/MOOiq68qVK/lIkJ3r5vk8SB/l3LrvvvvUn/70p+x9+3Z/VNSfSL6aq9VpFuKzrjbNSlOOYfZjP/vZz9Sbb755rO/S/Z60+/Of/5znzvDwcMZXfy994OTkZOFxXM5Zk7se1THz26yYtQ+yX53n8rd+JbL4pftm/Z3wkv199NFH2cWr5LucB3JO6PNB+3TPPfeoV1999VjfbrKSfUp+yeiaPu/rHIkxebW+Iu4lxLK4hFyJS/JLgPXfzz33XDakctddd+UdhYDd3NxUS0tL2dWeBFWCr4XAJVEH0cZHiMs4aCZitySs+Hr69OlBuFF4DPMiSxro4Tb5W9+OMGNeFjM5AeVC7LHHHsuHge0raX3SS07003/dOYng6mE8scW0z6zqzIpYOljpWL///e9nNurYS35K5/bUU0+p+++/P4udfMSXq1ev5hW47FfnunDTMTa3l3ibC7nUmfv2fnXQtb9nz54tvZC2BavbRWdTPmqbRDTkP9OfstwUwdUXzFpU5DabxFkqaxFKu6Awz1+5WNKCqi9ytNhJPkg8dd+lhUjf5tG3SfR5bp4DLkPaRUJs2vqHP/yh0AfZt3lRJn8LL3sUQb43+2a5MDl16lRWKJX5ZPog55RmJcc0+/CyXKyjs0OIe1TE+l5qWbVodm7yt04O+XtQwz1VE8FHiIs4SPUlFxpaeJsc4tMMTOZl4msKsXlC2zGTk7Lb/TsRvEH6ryvgM2fOKLP60b7rSk6EVD7SSdmjALqi+MIXvnDsnqCZE2Yc7Zhqkbe3l3b9yP1BCXFRhTkIHzV3EU8RRRl5eeONN7L5K71yU85JueiRi02p3n7961/nlZvEWVeAly9fzkcCys4P86JVBKjsQkdskv3JBYO0qzrM202Iu/kgfpoXmPacAbFfLi7ko2Np21Y2imLaZLKyL3bNvr7uYgMhrlGI9QQEXQGnLsRm0kqShiDERSdo0VCWObSsRavo4klXo9LeHga177UPwn8tTN/5zneyyrVoco3dYZn+FV2w6Ct/fbHlI8T2fem6ct93aFq4VKmIXYS4Hz6aOST7/9vf/paFSIT4gw8+yC+o7NzUvonYysesku2JfOYxTirEdlzrEGI9NC2jT+b9Y7PAsI9bNs/FzN2TCnHRRYPL/JqqhZG0b6UQ2ye3XSHqoQmpiKpUxHIChD40bQ8t2Z223HPR9/vMe8RlHEIami7qFPSwk9x/k8pBX8mbgtQrZnp499vf/vaxYdBBDU3//ve/z4fr9DF/+tOfZhVQ0a0Ae2ja9M9HiOX+muSEDIOaQ9PmLNt+DU3rKkT+r2fA2xN8ys7fsnupwkwYmbnelI/2cLkMpepbEOJzWW7qPuzTTz9VP/7xj7Ph6LJbYa5CbE6AM4dxzSdM6h6aLoqlfTuv23mtJ/DpvHYVYsljqWr1qJHux8w+X+eetoehaZ9LjJJt9A1+c2KROelF7rHIR66oqwqxBNasyEKbrKVtM+0yJ0fI9/KRGY32ZK0iIdb3AvWEiaYnaxVVYbrDEgF+7bXXjg3d6YkXRTHrdDqFE1J0W+2rOWGkX/6b+WlOwjG/l7jpyl9/L21FQM0JXOYEGFNIuw1Nv/fee+qdd97JJ7+IIBax7mfum5ztR17Kzl8dQy1sMp9DT2ayc70pH+0KSxhKnuq5AN2Yyrbm/Uz70SAzR/X5260ilslssj+ZmKT7CMkr+1HPsnx06aZ7Pb5U5MPXv/71Y5O1is49PQxv9lvdKmLp2z/zmc9kF+f2xDbz0U7bHiZruUSZNhAoIWALxyCGkQkGBCAAARcCrRyadgFDm/QIdKuq0vMWjyAAgVgIIMSxRAo7IQABCEAgSQIIcZJhxSkIQAACEIiFAEIcS6SwEwIQgAAEkiSAECcZVpyCAAQgAIFYCCDEsUQKOyEAAQhAIEkCCHGSYcUpCEAAAhCIhQBCHEuksBMCEIAABJIkgBAnGVacggAEIACBWAggxLFECjshAAEIQCBJAghxkmHFKQhAAAIQiIUAQhxLpLATAhCAAASSJIAQJxlWnIIABCAAgVgIIMSxRAo7IQABCEAgSQIIcZJhxSkIQAACEIiFAEIcS6SwEwIQgAAEkiSAECcZVpyCAAQgAIFYCCDEsUQKO5Mk8Prrr2d+Pfroo9n/Dw8P1aVLl9S5c+fU6Oioev7559X29rYaGRlRy8vLanJyUtnb1AXmww8/VCsrK+rBBx9Uc3Nzx3Yrdrz99tu5DUV21WUH+4FA2wggxG2LOP4GRaCbEIswyu+Li4uq0+moN998U33rW9/qqxD/5je/UXfccYdaWlrKLgTkI3a88sor2d+PP/54drFQZFdQYDEGAhERQIgjChamxkPgif96v9TYF39yKv/NVYiHhoZKt+lFZf/pL5U2GXvmL/lvIrhbW1vqnnvuUcPDw3mVLjbKhcA///lPNTMzc0yITbt62cHvEIBAMQGEmMyAQB8IVBHiF1544ZgFExMT6sKFC5kYrq2tqevXr6vz58+r06dPZ+2qDk1XFeJvfOMb6o033lDz8/PZ8V566SX1zW9+U7366quZEN99992FdvUBI7uEQCsIIMStCDNODppAFSEW28ruEctvMhR88eJFderUqezebb+F+Ic//KH63e9+l1e/Ozs76uzZs2pjYyP7Tu5TF9k1aMYcDwKpEECIU4kkfgRFoE4h1qK3urqqZmdn1QcffJD5qsW7l+NVK2KphK9evZrt9ubNm2pqakrdf//9twmxbZcW6F728DsEIHCcAEJMRkCgDwTqEOK33npLyTC1DEnL/dvNzc1sEpV8328h3t3dzWZQ33vvvdlkMfnoilguBIrs0pO7+oCTXUIgaQIIcdLhxbmmCNQhxGK7DElLVSoffZ9YhqbN+8pPPvlk1+rYpyKWSVjyiJIIrlTet27dyoX4rrvuKrSrKdYcFwKxE0CIY48g9gdJwFWIB2G8qxAPwhaOAQEI3E4AISYrIAABCEAAAg0SQIgbhM+hIQABCEAAAggxOQABCEAAAhBokABC3CB8Dg0BCEAAAhBAiMkBCEAAAhCAQIMEEOIG4XNoCEAAAhCAAEJMDkAAAhCAAAQaJIAQNwifQ0MAAhCAAAQQYnIAAhCAAAQg0CABhLhB+BwaAhCAAAQggBCTAxCAAAQgAIEGCSDEDcLn0BCAAAQgAAGEmByAAAQgAAEINEgAIW4QPoeGAAQgAAEIIMTkAAQgAAEIQKBBAghxg/A5NAQgAAEIQCAX4g8++ODNO+644z9BAgEIQAACEIDA4Ah8+umn//2/Ee7bZT7M18gAAAAASUVORK5CYII="/>
          <p:cNvSpPr>
            <a:spLocks noChangeAspect="1" noChangeArrowheads="1"/>
          </p:cNvSpPr>
          <p:nvPr/>
        </p:nvSpPr>
        <p:spPr bwMode="auto">
          <a:xfrm>
            <a:off x="0"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p>
        </p:txBody>
      </p:sp>
      <p:graphicFrame>
        <p:nvGraphicFramePr>
          <p:cNvPr id="6" name="Gráfico 5">
            <a:extLst>
              <a:ext uri="{FF2B5EF4-FFF2-40B4-BE49-F238E27FC236}">
                <a16:creationId xmlns:a16="http://schemas.microsoft.com/office/drawing/2014/main" id="{00000000-0008-0000-0200-000002000000}"/>
              </a:ext>
            </a:extLst>
          </p:cNvPr>
          <p:cNvGraphicFramePr>
            <a:graphicFrameLocks/>
          </p:cNvGraphicFramePr>
          <p:nvPr>
            <p:extLst>
              <p:ext uri="{D42A27DB-BD31-4B8C-83A1-F6EECF244321}">
                <p14:modId xmlns:p14="http://schemas.microsoft.com/office/powerpoint/2010/main" val="331630051"/>
              </p:ext>
            </p:extLst>
          </p:nvPr>
        </p:nvGraphicFramePr>
        <p:xfrm>
          <a:off x="506626" y="893617"/>
          <a:ext cx="7942429" cy="3718847"/>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oogle Shape;73;p15">
            <a:extLst>
              <a:ext uri="{FF2B5EF4-FFF2-40B4-BE49-F238E27FC236}">
                <a16:creationId xmlns:a16="http://schemas.microsoft.com/office/drawing/2014/main" id="{8D7108FE-1D51-1E17-DF63-F98E46CD5FA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DFE122DE-5F6D-9F46-F776-F3849FCF927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A419A7BF-F9FB-E3B3-3701-C77181AD82A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4FC63F11-AFA1-27DC-0DF5-F61AFC12C6F0}"/>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0A622D80-6DCA-AA0C-F71B-6397D8C53E5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659C4AD8-70E6-E85D-B123-1921D997D90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FEE34604-C435-5DC6-9512-F75F82A1704A}"/>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7655E5EC-7805-B3AE-ACFD-B899DA99B37E}"/>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180739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2A93-CA08-1E6A-936A-0330284B4E56}"/>
              </a:ext>
            </a:extLst>
          </p:cNvPr>
          <p:cNvSpPr>
            <a:spLocks noGrp="1"/>
          </p:cNvSpPr>
          <p:nvPr>
            <p:ph type="title"/>
          </p:nvPr>
        </p:nvSpPr>
        <p:spPr>
          <a:xfrm>
            <a:off x="2000250" y="94024"/>
            <a:ext cx="7886700" cy="994172"/>
          </a:xfrm>
        </p:spPr>
        <p:txBody>
          <a:bodyPr>
            <a:normAutofit fontScale="90000"/>
          </a:bodyPr>
          <a:lstStyle/>
          <a:p>
            <a:r>
              <a:rPr lang="en-BR" sz="2700" b="1" dirty="0">
                <a:solidFill>
                  <a:srgbClr val="7030A0"/>
                </a:solidFill>
              </a:rPr>
              <a:t>Sumário Internacional do Paciente</a:t>
            </a:r>
            <a:r>
              <a:rPr lang="en-BR" sz="2700" dirty="0">
                <a:solidFill>
                  <a:srgbClr val="7030A0"/>
                </a:solidFill>
              </a:rPr>
              <a:t/>
            </a:r>
            <a:br>
              <a:rPr lang="en-BR" sz="2700" dirty="0">
                <a:solidFill>
                  <a:srgbClr val="7030A0"/>
                </a:solidFill>
              </a:rPr>
            </a:br>
            <a:r>
              <a:rPr lang="en-BR" sz="2700" dirty="0">
                <a:solidFill>
                  <a:srgbClr val="7030A0"/>
                </a:solidFill>
              </a:rPr>
              <a:t>(IPS - International Patient Summary)</a:t>
            </a:r>
          </a:p>
        </p:txBody>
      </p:sp>
      <p:sp>
        <p:nvSpPr>
          <p:cNvPr id="3" name="Content Placeholder 2">
            <a:extLst>
              <a:ext uri="{FF2B5EF4-FFF2-40B4-BE49-F238E27FC236}">
                <a16:creationId xmlns:a16="http://schemas.microsoft.com/office/drawing/2014/main" id="{F5E7253E-E46F-29AB-DAC7-AF56D06A4692}"/>
              </a:ext>
            </a:extLst>
          </p:cNvPr>
          <p:cNvSpPr>
            <a:spLocks noGrp="1"/>
          </p:cNvSpPr>
          <p:nvPr>
            <p:ph idx="1"/>
          </p:nvPr>
        </p:nvSpPr>
        <p:spPr>
          <a:xfrm>
            <a:off x="628650" y="1369219"/>
            <a:ext cx="5314950" cy="3263504"/>
          </a:xfrm>
        </p:spPr>
        <p:txBody>
          <a:bodyPr/>
          <a:lstStyle/>
          <a:p>
            <a:r>
              <a:rPr lang="en-US" dirty="0">
                <a:solidFill>
                  <a:srgbClr val="7030A0"/>
                </a:solidFill>
                <a:latin typeface="Varela Round" pitchFamily="2" charset="-79"/>
                <a:cs typeface="Varela Round" pitchFamily="2" charset="-79"/>
              </a:rPr>
              <a:t>I</a:t>
            </a:r>
            <a:r>
              <a:rPr lang="en-BR" dirty="0">
                <a:solidFill>
                  <a:srgbClr val="7030A0"/>
                </a:solidFill>
                <a:latin typeface="Varela Round" pitchFamily="2" charset="-79"/>
                <a:cs typeface="Varela Round" pitchFamily="2" charset="-79"/>
              </a:rPr>
              <a:t>PS – iniciativa colaborativa entre Organizações Desenvolvedoras de Padrão em Informática em Saúde</a:t>
            </a:r>
          </a:p>
          <a:p>
            <a:r>
              <a:rPr lang="en-US" dirty="0">
                <a:solidFill>
                  <a:srgbClr val="7030A0"/>
                </a:solidFill>
                <a:latin typeface="Varela Round" pitchFamily="2" charset="-79"/>
                <a:cs typeface="Varela Round" pitchFamily="2" charset="-79"/>
              </a:rPr>
              <a:t>A</a:t>
            </a:r>
            <a:r>
              <a:rPr lang="en-BR" dirty="0">
                <a:solidFill>
                  <a:srgbClr val="7030A0"/>
                </a:solidFill>
                <a:latin typeface="Varela Round" pitchFamily="2" charset="-79"/>
                <a:cs typeface="Varela Round" pitchFamily="2" charset="-79"/>
              </a:rPr>
              <a:t>cordo HL7 – CEN 251 -  April 2017</a:t>
            </a:r>
          </a:p>
          <a:p>
            <a:r>
              <a:rPr lang="en-BR" dirty="0">
                <a:solidFill>
                  <a:srgbClr val="7030A0"/>
                </a:solidFill>
                <a:latin typeface="Varela Round" pitchFamily="2" charset="-79"/>
                <a:cs typeface="Varela Round" pitchFamily="2" charset="-79"/>
              </a:rPr>
              <a:t>4 especificações em dois anos</a:t>
            </a:r>
          </a:p>
          <a:p>
            <a:pPr lvl="1"/>
            <a:r>
              <a:rPr lang="en-BR" dirty="0">
                <a:solidFill>
                  <a:srgbClr val="7030A0"/>
                </a:solidFill>
                <a:latin typeface="Varela Round" pitchFamily="2" charset="-79"/>
                <a:cs typeface="Varela Round" pitchFamily="2" charset="-79"/>
              </a:rPr>
              <a:t>HL7 FHIR US IG – publicado</a:t>
            </a:r>
          </a:p>
          <a:p>
            <a:pPr lvl="1"/>
            <a:r>
              <a:rPr lang="en-BR" dirty="0">
                <a:solidFill>
                  <a:srgbClr val="7030A0"/>
                </a:solidFill>
                <a:latin typeface="Varela Round" pitchFamily="2" charset="-79"/>
                <a:cs typeface="Varela Round" pitchFamily="2" charset="-79"/>
              </a:rPr>
              <a:t>IPS SNOMED FREE </a:t>
            </a:r>
            <a:r>
              <a:rPr lang="en-BR" dirty="0">
                <a:solidFill>
                  <a:srgbClr val="7030A0"/>
                </a:solidFill>
              </a:rPr>
              <a:t>SET publicado</a:t>
            </a:r>
          </a:p>
        </p:txBody>
      </p:sp>
      <p:pic>
        <p:nvPicPr>
          <p:cNvPr id="4" name="Picture 3">
            <a:extLst>
              <a:ext uri="{FF2B5EF4-FFF2-40B4-BE49-F238E27FC236}">
                <a16:creationId xmlns:a16="http://schemas.microsoft.com/office/drawing/2014/main" id="{C158E45C-B48C-8084-EE5D-722083A0D123}"/>
              </a:ext>
            </a:extLst>
          </p:cNvPr>
          <p:cNvPicPr>
            <a:picLocks noChangeAspect="1"/>
          </p:cNvPicPr>
          <p:nvPr/>
        </p:nvPicPr>
        <p:blipFill>
          <a:blip r:embed="rId2"/>
          <a:stretch>
            <a:fillRect/>
          </a:stretch>
        </p:blipFill>
        <p:spPr>
          <a:xfrm>
            <a:off x="6322681" y="1239442"/>
            <a:ext cx="1285127" cy="2724232"/>
          </a:xfrm>
          <a:prstGeom prst="rect">
            <a:avLst/>
          </a:prstGeom>
        </p:spPr>
      </p:pic>
      <p:pic>
        <p:nvPicPr>
          <p:cNvPr id="5" name="Picture 4">
            <a:extLst>
              <a:ext uri="{FF2B5EF4-FFF2-40B4-BE49-F238E27FC236}">
                <a16:creationId xmlns:a16="http://schemas.microsoft.com/office/drawing/2014/main" id="{F954670F-E862-9929-F49A-2EDCF35D5A2C}"/>
              </a:ext>
            </a:extLst>
          </p:cNvPr>
          <p:cNvPicPr>
            <a:picLocks noChangeAspect="1"/>
          </p:cNvPicPr>
          <p:nvPr/>
        </p:nvPicPr>
        <p:blipFill>
          <a:blip r:embed="rId3"/>
          <a:stretch>
            <a:fillRect/>
          </a:stretch>
        </p:blipFill>
        <p:spPr>
          <a:xfrm>
            <a:off x="138087" y="177069"/>
            <a:ext cx="1483852" cy="769003"/>
          </a:xfrm>
          <a:prstGeom prst="rect">
            <a:avLst/>
          </a:prstGeom>
        </p:spPr>
      </p:pic>
      <p:sp>
        <p:nvSpPr>
          <p:cNvPr id="6" name="TextBox 5">
            <a:extLst>
              <a:ext uri="{FF2B5EF4-FFF2-40B4-BE49-F238E27FC236}">
                <a16:creationId xmlns:a16="http://schemas.microsoft.com/office/drawing/2014/main" id="{F7BE3D83-9C21-53F5-802F-90402C7DE003}"/>
              </a:ext>
            </a:extLst>
          </p:cNvPr>
          <p:cNvSpPr txBox="1"/>
          <p:nvPr/>
        </p:nvSpPr>
        <p:spPr>
          <a:xfrm>
            <a:off x="1143000" y="758952"/>
            <a:ext cx="184731" cy="307777"/>
          </a:xfrm>
          <a:prstGeom prst="rect">
            <a:avLst/>
          </a:prstGeom>
          <a:noFill/>
        </p:spPr>
        <p:txBody>
          <a:bodyPr wrap="none" rtlCol="0">
            <a:spAutoFit/>
          </a:bodyPr>
          <a:lstStyle/>
          <a:p>
            <a:endParaRPr lang="en-BR" dirty="0">
              <a:solidFill>
                <a:srgbClr val="7030A0"/>
              </a:solidFill>
            </a:endParaRPr>
          </a:p>
        </p:txBody>
      </p:sp>
      <p:grpSp>
        <p:nvGrpSpPr>
          <p:cNvPr id="12" name="Google Shape;73;p15">
            <a:extLst>
              <a:ext uri="{FF2B5EF4-FFF2-40B4-BE49-F238E27FC236}">
                <a16:creationId xmlns:a16="http://schemas.microsoft.com/office/drawing/2014/main" id="{F2848B1E-9018-B5F9-C8B9-680DF794CA5E}"/>
              </a:ext>
            </a:extLst>
          </p:cNvPr>
          <p:cNvGrpSpPr/>
          <p:nvPr/>
        </p:nvGrpSpPr>
        <p:grpSpPr>
          <a:xfrm>
            <a:off x="0" y="4585144"/>
            <a:ext cx="8449056" cy="596954"/>
            <a:chOff x="0" y="4474098"/>
            <a:chExt cx="9144000" cy="708000"/>
          </a:xfrm>
        </p:grpSpPr>
        <p:sp>
          <p:nvSpPr>
            <p:cNvPr id="13" name="Google Shape;74;p15">
              <a:extLst>
                <a:ext uri="{FF2B5EF4-FFF2-40B4-BE49-F238E27FC236}">
                  <a16:creationId xmlns:a16="http://schemas.microsoft.com/office/drawing/2014/main" id="{E2FEB2F0-60F5-AD7C-10DA-0A2CE4120D6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75;p15">
              <a:extLst>
                <a:ext uri="{FF2B5EF4-FFF2-40B4-BE49-F238E27FC236}">
                  <a16:creationId xmlns:a16="http://schemas.microsoft.com/office/drawing/2014/main" id="{1A1145B2-68AF-1826-66E2-509A1AED87B1}"/>
                </a:ext>
              </a:extLst>
            </p:cNvPr>
            <p:cNvGrpSpPr/>
            <p:nvPr/>
          </p:nvGrpSpPr>
          <p:grpSpPr>
            <a:xfrm>
              <a:off x="5592275" y="4645600"/>
              <a:ext cx="1343375" cy="533264"/>
              <a:chOff x="7676800" y="4493200"/>
              <a:chExt cx="1343375" cy="533264"/>
            </a:xfrm>
          </p:grpSpPr>
          <p:sp>
            <p:nvSpPr>
              <p:cNvPr id="17" name="Google Shape;76;p15">
                <a:extLst>
                  <a:ext uri="{FF2B5EF4-FFF2-40B4-BE49-F238E27FC236}">
                    <a16:creationId xmlns:a16="http://schemas.microsoft.com/office/drawing/2014/main" id="{358E0E8A-DA75-97A4-D8ED-C704E521E81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7;p15">
                <a:extLst>
                  <a:ext uri="{FF2B5EF4-FFF2-40B4-BE49-F238E27FC236}">
                    <a16:creationId xmlns:a16="http://schemas.microsoft.com/office/drawing/2014/main" id="{9CE8F1DE-AF18-6335-AB41-478BF6A40B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9" name="Google Shape;78;p15">
                <a:extLst>
                  <a:ext uri="{FF2B5EF4-FFF2-40B4-BE49-F238E27FC236}">
                    <a16:creationId xmlns:a16="http://schemas.microsoft.com/office/drawing/2014/main" id="{0056AD70-42C8-D25C-EE48-EEBC92B820A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5" name="Google Shape;79;p15">
              <a:extLst>
                <a:ext uri="{FF2B5EF4-FFF2-40B4-BE49-F238E27FC236}">
                  <a16:creationId xmlns:a16="http://schemas.microsoft.com/office/drawing/2014/main" id="{E6F4917D-0DF8-B4C7-462B-F22A78BB7223}"/>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6" name="Google Shape;80;p15">
              <a:extLst>
                <a:ext uri="{FF2B5EF4-FFF2-40B4-BE49-F238E27FC236}">
                  <a16:creationId xmlns:a16="http://schemas.microsoft.com/office/drawing/2014/main" id="{F106B1CF-A139-DF03-6245-8B9EDB3C99E3}"/>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530057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2D2F-E9FB-5259-5AE6-F028FE01DB07}"/>
              </a:ext>
            </a:extLst>
          </p:cNvPr>
          <p:cNvSpPr>
            <a:spLocks noGrp="1"/>
          </p:cNvSpPr>
          <p:nvPr>
            <p:ph type="title"/>
          </p:nvPr>
        </p:nvSpPr>
        <p:spPr>
          <a:xfrm>
            <a:off x="454556" y="207688"/>
            <a:ext cx="7886700" cy="994172"/>
          </a:xfrm>
        </p:spPr>
        <p:txBody>
          <a:bodyPr>
            <a:noAutofit/>
          </a:bodyPr>
          <a:lstStyle/>
          <a:p>
            <a:pPr algn="ctr"/>
            <a:r>
              <a:rPr lang="en-BR" sz="2700" dirty="0">
                <a:solidFill>
                  <a:srgbClr val="7030A0"/>
                </a:solidFill>
                <a:latin typeface="Varela Round" pitchFamily="2" charset="-79"/>
                <a:cs typeface="Varela Round" pitchFamily="2" charset="-79"/>
              </a:rPr>
              <a:t>Princípios do Sumário Internacional do Paciente -SIP</a:t>
            </a:r>
          </a:p>
        </p:txBody>
      </p:sp>
      <p:sp>
        <p:nvSpPr>
          <p:cNvPr id="14" name="TextBox 13">
            <a:extLst>
              <a:ext uri="{FF2B5EF4-FFF2-40B4-BE49-F238E27FC236}">
                <a16:creationId xmlns:a16="http://schemas.microsoft.com/office/drawing/2014/main" id="{00A63A11-BFA4-27DE-5E86-641B7045A497}"/>
              </a:ext>
            </a:extLst>
          </p:cNvPr>
          <p:cNvSpPr txBox="1"/>
          <p:nvPr/>
        </p:nvSpPr>
        <p:spPr>
          <a:xfrm>
            <a:off x="10583562" y="2974889"/>
            <a:ext cx="184731" cy="253916"/>
          </a:xfrm>
          <a:prstGeom prst="rect">
            <a:avLst/>
          </a:prstGeom>
          <a:solidFill>
            <a:srgbClr val="4173B1"/>
          </a:solidFill>
        </p:spPr>
        <p:txBody>
          <a:bodyPr wrap="none" rtlCol="0">
            <a:spAutoFit/>
          </a:bodyPr>
          <a:lstStyle/>
          <a:p>
            <a:endParaRPr lang="en-BR" sz="1050" dirty="0"/>
          </a:p>
        </p:txBody>
      </p:sp>
      <p:grpSp>
        <p:nvGrpSpPr>
          <p:cNvPr id="21" name="Group 20">
            <a:extLst>
              <a:ext uri="{FF2B5EF4-FFF2-40B4-BE49-F238E27FC236}">
                <a16:creationId xmlns:a16="http://schemas.microsoft.com/office/drawing/2014/main" id="{4CC49247-4062-EE7E-BEAE-8BDC56E44251}"/>
              </a:ext>
            </a:extLst>
          </p:cNvPr>
          <p:cNvGrpSpPr/>
          <p:nvPr/>
        </p:nvGrpSpPr>
        <p:grpSpPr>
          <a:xfrm>
            <a:off x="2119956" y="1340576"/>
            <a:ext cx="5200650" cy="2868348"/>
            <a:chOff x="2628900" y="1948073"/>
            <a:chExt cx="6934200" cy="3824464"/>
          </a:xfrm>
        </p:grpSpPr>
        <p:pic>
          <p:nvPicPr>
            <p:cNvPr id="4" name="Picture 3">
              <a:extLst>
                <a:ext uri="{FF2B5EF4-FFF2-40B4-BE49-F238E27FC236}">
                  <a16:creationId xmlns:a16="http://schemas.microsoft.com/office/drawing/2014/main" id="{2C693E75-1FD2-F3BD-D1EF-7BAF0FCCFB42}"/>
                </a:ext>
              </a:extLst>
            </p:cNvPr>
            <p:cNvPicPr>
              <a:picLocks noChangeAspect="1"/>
            </p:cNvPicPr>
            <p:nvPr/>
          </p:nvPicPr>
          <p:blipFill>
            <a:blip r:embed="rId3"/>
            <a:stretch>
              <a:fillRect/>
            </a:stretch>
          </p:blipFill>
          <p:spPr>
            <a:xfrm>
              <a:off x="2628900" y="1948073"/>
              <a:ext cx="6934200" cy="3810000"/>
            </a:xfrm>
            <a:prstGeom prst="rect">
              <a:avLst/>
            </a:prstGeom>
            <a:solidFill>
              <a:srgbClr val="1D3C67"/>
            </a:solidFill>
          </p:spPr>
        </p:pic>
        <p:sp>
          <p:nvSpPr>
            <p:cNvPr id="5" name="TextBox 4">
              <a:extLst>
                <a:ext uri="{FF2B5EF4-FFF2-40B4-BE49-F238E27FC236}">
                  <a16:creationId xmlns:a16="http://schemas.microsoft.com/office/drawing/2014/main" id="{A3F50199-8DA7-DFDE-38E5-88B7B7E6BCB0}"/>
                </a:ext>
              </a:extLst>
            </p:cNvPr>
            <p:cNvSpPr txBox="1"/>
            <p:nvPr/>
          </p:nvSpPr>
          <p:spPr>
            <a:xfrm rot="5400000">
              <a:off x="2018635" y="3062209"/>
              <a:ext cx="2014532" cy="338555"/>
            </a:xfrm>
            <a:prstGeom prst="rect">
              <a:avLst/>
            </a:prstGeom>
            <a:solidFill>
              <a:srgbClr val="C3B541"/>
            </a:solidFill>
          </p:spPr>
          <p:txBody>
            <a:bodyPr wrap="square" rtlCol="0">
              <a:spAutoFit/>
            </a:bodyPr>
            <a:lstStyle/>
            <a:p>
              <a:r>
                <a:rPr lang="en-BR" sz="1050" dirty="0">
                  <a:solidFill>
                    <a:schemeClr val="bg1"/>
                  </a:solidFill>
                </a:rPr>
                <a:t>Conjunto de Dados</a:t>
              </a:r>
            </a:p>
          </p:txBody>
        </p:sp>
        <p:sp>
          <p:nvSpPr>
            <p:cNvPr id="6" name="TextBox 5">
              <a:extLst>
                <a:ext uri="{FF2B5EF4-FFF2-40B4-BE49-F238E27FC236}">
                  <a16:creationId xmlns:a16="http://schemas.microsoft.com/office/drawing/2014/main" id="{175A5C1D-8517-F505-C737-9C96294A8D27}"/>
                </a:ext>
              </a:extLst>
            </p:cNvPr>
            <p:cNvSpPr txBox="1"/>
            <p:nvPr/>
          </p:nvSpPr>
          <p:spPr>
            <a:xfrm>
              <a:off x="3558823" y="2137366"/>
              <a:ext cx="836127" cy="338555"/>
            </a:xfrm>
            <a:prstGeom prst="rect">
              <a:avLst/>
            </a:prstGeom>
            <a:solidFill>
              <a:srgbClr val="B23532"/>
            </a:solidFill>
          </p:spPr>
          <p:txBody>
            <a:bodyPr wrap="none" rtlCol="0">
              <a:spAutoFit/>
            </a:bodyPr>
            <a:lstStyle/>
            <a:p>
              <a:r>
                <a:rPr lang="en-BR" sz="1050" dirty="0">
                  <a:solidFill>
                    <a:schemeClr val="bg1"/>
                  </a:solidFill>
                </a:rPr>
                <a:t>Mínimo</a:t>
              </a:r>
            </a:p>
          </p:txBody>
        </p:sp>
        <p:sp>
          <p:nvSpPr>
            <p:cNvPr id="7" name="TextBox 6">
              <a:extLst>
                <a:ext uri="{FF2B5EF4-FFF2-40B4-BE49-F238E27FC236}">
                  <a16:creationId xmlns:a16="http://schemas.microsoft.com/office/drawing/2014/main" id="{5AD2D7D7-3A77-96A3-E8AF-D51FBE042E07}"/>
                </a:ext>
              </a:extLst>
            </p:cNvPr>
            <p:cNvSpPr txBox="1"/>
            <p:nvPr/>
          </p:nvSpPr>
          <p:spPr>
            <a:xfrm>
              <a:off x="3558823" y="2739517"/>
              <a:ext cx="1420951" cy="338555"/>
            </a:xfrm>
            <a:prstGeom prst="rect">
              <a:avLst/>
            </a:prstGeom>
            <a:solidFill>
              <a:srgbClr val="AE6F35"/>
            </a:solidFill>
          </p:spPr>
          <p:txBody>
            <a:bodyPr wrap="square" rtlCol="0">
              <a:spAutoFit/>
            </a:bodyPr>
            <a:lstStyle/>
            <a:p>
              <a:r>
                <a:rPr lang="en-BR" sz="1050" dirty="0">
                  <a:solidFill>
                    <a:schemeClr val="bg1"/>
                  </a:solidFill>
                </a:rPr>
                <a:t>Extensível</a:t>
              </a:r>
            </a:p>
          </p:txBody>
        </p:sp>
        <p:sp>
          <p:nvSpPr>
            <p:cNvPr id="8" name="TextBox 7">
              <a:extLst>
                <a:ext uri="{FF2B5EF4-FFF2-40B4-BE49-F238E27FC236}">
                  <a16:creationId xmlns:a16="http://schemas.microsoft.com/office/drawing/2014/main" id="{73C722FE-7519-0226-304C-BBE01A870B90}"/>
                </a:ext>
              </a:extLst>
            </p:cNvPr>
            <p:cNvSpPr txBox="1"/>
            <p:nvPr/>
          </p:nvSpPr>
          <p:spPr>
            <a:xfrm>
              <a:off x="3558823" y="3383252"/>
              <a:ext cx="1952291" cy="553997"/>
            </a:xfrm>
            <a:prstGeom prst="rect">
              <a:avLst/>
            </a:prstGeom>
            <a:solidFill>
              <a:srgbClr val="A89C39"/>
            </a:solidFill>
          </p:spPr>
          <p:txBody>
            <a:bodyPr wrap="square" rtlCol="0">
              <a:spAutoFit/>
            </a:bodyPr>
            <a:lstStyle/>
            <a:p>
              <a:r>
                <a:rPr lang="en-BR" sz="1050" dirty="0">
                  <a:solidFill>
                    <a:schemeClr val="bg1"/>
                  </a:solidFill>
                </a:rPr>
                <a:t>Independente de especialidades</a:t>
              </a:r>
            </a:p>
          </p:txBody>
        </p:sp>
        <p:sp>
          <p:nvSpPr>
            <p:cNvPr id="9" name="TextBox 8">
              <a:extLst>
                <a:ext uri="{FF2B5EF4-FFF2-40B4-BE49-F238E27FC236}">
                  <a16:creationId xmlns:a16="http://schemas.microsoft.com/office/drawing/2014/main" id="{84AA740E-59FA-4E81-9316-5251DA3BBCBC}"/>
                </a:ext>
              </a:extLst>
            </p:cNvPr>
            <p:cNvSpPr txBox="1"/>
            <p:nvPr/>
          </p:nvSpPr>
          <p:spPr>
            <a:xfrm>
              <a:off x="3558823" y="4047442"/>
              <a:ext cx="2261211" cy="553997"/>
            </a:xfrm>
            <a:prstGeom prst="rect">
              <a:avLst/>
            </a:prstGeom>
            <a:solidFill>
              <a:srgbClr val="82A43B"/>
            </a:solidFill>
          </p:spPr>
          <p:txBody>
            <a:bodyPr wrap="square" rtlCol="0">
              <a:spAutoFit/>
            </a:bodyPr>
            <a:lstStyle/>
            <a:p>
              <a:r>
                <a:rPr lang="en-BR" sz="1050" dirty="0">
                  <a:solidFill>
                    <a:schemeClr val="bg1"/>
                  </a:solidFill>
                </a:rPr>
                <a:t>Independente de Condições</a:t>
              </a:r>
            </a:p>
          </p:txBody>
        </p:sp>
        <p:sp>
          <p:nvSpPr>
            <p:cNvPr id="12" name="TextBox 11">
              <a:extLst>
                <a:ext uri="{FF2B5EF4-FFF2-40B4-BE49-F238E27FC236}">
                  <a16:creationId xmlns:a16="http://schemas.microsoft.com/office/drawing/2014/main" id="{FBB58540-232B-49F7-B9D9-68D80B7A804D}"/>
                </a:ext>
              </a:extLst>
            </p:cNvPr>
            <p:cNvSpPr txBox="1"/>
            <p:nvPr/>
          </p:nvSpPr>
          <p:spPr>
            <a:xfrm>
              <a:off x="3324661" y="5156984"/>
              <a:ext cx="2771339" cy="615553"/>
            </a:xfrm>
            <a:prstGeom prst="rect">
              <a:avLst/>
            </a:prstGeom>
            <a:solidFill>
              <a:srgbClr val="1D3C66"/>
            </a:solidFill>
          </p:spPr>
          <p:txBody>
            <a:bodyPr wrap="square" rtlCol="0">
              <a:spAutoFit/>
            </a:bodyPr>
            <a:lstStyle/>
            <a:p>
              <a:r>
                <a:rPr lang="en-BR" sz="1200" dirty="0">
                  <a:solidFill>
                    <a:schemeClr val="bg1"/>
                  </a:solidFill>
                </a:rPr>
                <a:t>.. </a:t>
              </a:r>
              <a:r>
                <a:rPr lang="en-US" sz="1200" dirty="0">
                  <a:solidFill>
                    <a:schemeClr val="bg1"/>
                  </a:solidFill>
                </a:rPr>
                <a:t>mas </a:t>
              </a:r>
              <a:r>
                <a:rPr lang="en-US" sz="1200" dirty="0" err="1">
                  <a:solidFill>
                    <a:schemeClr val="bg1"/>
                  </a:solidFill>
                </a:rPr>
                <a:t>clínicamente</a:t>
              </a:r>
              <a:r>
                <a:rPr lang="en-US" sz="1200" dirty="0">
                  <a:solidFill>
                    <a:schemeClr val="bg1"/>
                  </a:solidFill>
                </a:rPr>
                <a:t> </a:t>
              </a:r>
              <a:r>
                <a:rPr lang="en-US" sz="1200" dirty="0" err="1">
                  <a:solidFill>
                    <a:schemeClr val="bg1"/>
                  </a:solidFill>
                </a:rPr>
                <a:t>relevante</a:t>
              </a:r>
              <a:endParaRPr lang="en-BR" sz="1200" dirty="0">
                <a:solidFill>
                  <a:schemeClr val="bg1"/>
                </a:solidFill>
              </a:endParaRPr>
            </a:p>
          </p:txBody>
        </p:sp>
        <p:sp>
          <p:nvSpPr>
            <p:cNvPr id="13" name="TextBox 12">
              <a:extLst>
                <a:ext uri="{FF2B5EF4-FFF2-40B4-BE49-F238E27FC236}">
                  <a16:creationId xmlns:a16="http://schemas.microsoft.com/office/drawing/2014/main" id="{A9CD86B3-C5A4-CBCB-B873-83D92FFEF42C}"/>
                </a:ext>
              </a:extLst>
            </p:cNvPr>
            <p:cNvSpPr txBox="1"/>
            <p:nvPr/>
          </p:nvSpPr>
          <p:spPr>
            <a:xfrm>
              <a:off x="6380283" y="2137366"/>
              <a:ext cx="1417483" cy="338555"/>
            </a:xfrm>
            <a:prstGeom prst="rect">
              <a:avLst/>
            </a:prstGeom>
            <a:solidFill>
              <a:srgbClr val="4173B1"/>
            </a:solidFill>
          </p:spPr>
          <p:txBody>
            <a:bodyPr wrap="none" rtlCol="0">
              <a:spAutoFit/>
            </a:bodyPr>
            <a:lstStyle/>
            <a:p>
              <a:r>
                <a:rPr lang="en-BR" sz="1050" dirty="0">
                  <a:solidFill>
                    <a:schemeClr val="bg1"/>
                  </a:solidFill>
                </a:rPr>
                <a:t>Implementável</a:t>
              </a:r>
            </a:p>
          </p:txBody>
        </p:sp>
        <p:sp>
          <p:nvSpPr>
            <p:cNvPr id="15" name="TextBox 14">
              <a:extLst>
                <a:ext uri="{FF2B5EF4-FFF2-40B4-BE49-F238E27FC236}">
                  <a16:creationId xmlns:a16="http://schemas.microsoft.com/office/drawing/2014/main" id="{2D00B032-0D19-0759-55EB-4B3BA328B935}"/>
                </a:ext>
              </a:extLst>
            </p:cNvPr>
            <p:cNvSpPr txBox="1"/>
            <p:nvPr/>
          </p:nvSpPr>
          <p:spPr>
            <a:xfrm>
              <a:off x="6380283" y="2770296"/>
              <a:ext cx="2716983" cy="369332"/>
            </a:xfrm>
            <a:prstGeom prst="rect">
              <a:avLst/>
            </a:prstGeom>
            <a:solidFill>
              <a:srgbClr val="4173B1"/>
            </a:solidFill>
          </p:spPr>
          <p:txBody>
            <a:bodyPr wrap="none" rtlCol="0">
              <a:spAutoFit/>
            </a:bodyPr>
            <a:lstStyle/>
            <a:p>
              <a:r>
                <a:rPr lang="en-BR" sz="1200" dirty="0">
                  <a:solidFill>
                    <a:schemeClr val="bg1"/>
                  </a:solidFill>
                </a:rPr>
                <a:t>Aplicabilidade internacional</a:t>
              </a:r>
            </a:p>
          </p:txBody>
        </p:sp>
        <p:sp>
          <p:nvSpPr>
            <p:cNvPr id="16" name="TextBox 15">
              <a:extLst>
                <a:ext uri="{FF2B5EF4-FFF2-40B4-BE49-F238E27FC236}">
                  <a16:creationId xmlns:a16="http://schemas.microsoft.com/office/drawing/2014/main" id="{D96CF2C8-5970-E065-AD42-A24CA688F7E8}"/>
                </a:ext>
              </a:extLst>
            </p:cNvPr>
            <p:cNvSpPr txBox="1"/>
            <p:nvPr/>
          </p:nvSpPr>
          <p:spPr>
            <a:xfrm>
              <a:off x="6380283" y="3475584"/>
              <a:ext cx="2171963" cy="369332"/>
            </a:xfrm>
            <a:prstGeom prst="rect">
              <a:avLst/>
            </a:prstGeom>
            <a:solidFill>
              <a:srgbClr val="6D93C1"/>
            </a:solidFill>
          </p:spPr>
          <p:txBody>
            <a:bodyPr wrap="none" rtlCol="0">
              <a:spAutoFit/>
            </a:bodyPr>
            <a:lstStyle/>
            <a:p>
              <a:r>
                <a:rPr lang="en-BR" sz="1200" dirty="0">
                  <a:solidFill>
                    <a:schemeClr val="bg1"/>
                  </a:solidFill>
                </a:rPr>
                <a:t>Extensível e aberto   </a:t>
              </a:r>
            </a:p>
          </p:txBody>
        </p:sp>
        <p:sp>
          <p:nvSpPr>
            <p:cNvPr id="17" name="TextBox 16">
              <a:extLst>
                <a:ext uri="{FF2B5EF4-FFF2-40B4-BE49-F238E27FC236}">
                  <a16:creationId xmlns:a16="http://schemas.microsoft.com/office/drawing/2014/main" id="{047A9BAA-08D6-89A5-9A7E-B588777A5C2E}"/>
                </a:ext>
              </a:extLst>
            </p:cNvPr>
            <p:cNvSpPr txBox="1"/>
            <p:nvPr/>
          </p:nvSpPr>
          <p:spPr>
            <a:xfrm>
              <a:off x="6380283" y="4094908"/>
              <a:ext cx="1314889" cy="369332"/>
            </a:xfrm>
            <a:prstGeom prst="rect">
              <a:avLst/>
            </a:prstGeom>
            <a:solidFill>
              <a:srgbClr val="82A0C3"/>
            </a:solidFill>
          </p:spPr>
          <p:txBody>
            <a:bodyPr wrap="none" rtlCol="0">
              <a:spAutoFit/>
            </a:bodyPr>
            <a:lstStyle/>
            <a:p>
              <a:r>
                <a:rPr lang="en-BR" sz="1200" dirty="0">
                  <a:solidFill>
                    <a:schemeClr val="bg1"/>
                  </a:solidFill>
                </a:rPr>
                <a:t>Sustentável</a:t>
              </a:r>
            </a:p>
          </p:txBody>
        </p:sp>
        <p:sp>
          <p:nvSpPr>
            <p:cNvPr id="18" name="TextBox 17">
              <a:extLst>
                <a:ext uri="{FF2B5EF4-FFF2-40B4-BE49-F238E27FC236}">
                  <a16:creationId xmlns:a16="http://schemas.microsoft.com/office/drawing/2014/main" id="{8FC17D87-2470-DE92-1B96-BA6ADD7822F1}"/>
                </a:ext>
              </a:extLst>
            </p:cNvPr>
            <p:cNvSpPr txBox="1"/>
            <p:nvPr/>
          </p:nvSpPr>
          <p:spPr>
            <a:xfrm rot="5400000">
              <a:off x="8620467" y="3120532"/>
              <a:ext cx="1189605" cy="369332"/>
            </a:xfrm>
            <a:prstGeom prst="rect">
              <a:avLst/>
            </a:prstGeom>
            <a:solidFill>
              <a:srgbClr val="356BAB"/>
            </a:solidFill>
          </p:spPr>
          <p:txBody>
            <a:bodyPr wrap="square" rtlCol="0">
              <a:spAutoFit/>
            </a:bodyPr>
            <a:lstStyle/>
            <a:p>
              <a:r>
                <a:rPr lang="en-BR" sz="1200" dirty="0">
                  <a:solidFill>
                    <a:schemeClr val="bg1"/>
                  </a:solidFill>
                </a:rPr>
                <a:t>Princípios</a:t>
              </a:r>
            </a:p>
          </p:txBody>
        </p:sp>
      </p:grpSp>
      <p:grpSp>
        <p:nvGrpSpPr>
          <p:cNvPr id="3" name="Google Shape;73;p15">
            <a:extLst>
              <a:ext uri="{FF2B5EF4-FFF2-40B4-BE49-F238E27FC236}">
                <a16:creationId xmlns:a16="http://schemas.microsoft.com/office/drawing/2014/main" id="{AB1B36E8-C96F-0BE0-1AFF-8C7C09B4F7C8}"/>
              </a:ext>
            </a:extLst>
          </p:cNvPr>
          <p:cNvGrpSpPr/>
          <p:nvPr/>
        </p:nvGrpSpPr>
        <p:grpSpPr>
          <a:xfrm>
            <a:off x="0" y="4585144"/>
            <a:ext cx="8449056" cy="596954"/>
            <a:chOff x="0" y="4474098"/>
            <a:chExt cx="9144000" cy="708000"/>
          </a:xfrm>
        </p:grpSpPr>
        <p:sp>
          <p:nvSpPr>
            <p:cNvPr id="10" name="Google Shape;74;p15">
              <a:extLst>
                <a:ext uri="{FF2B5EF4-FFF2-40B4-BE49-F238E27FC236}">
                  <a16:creationId xmlns:a16="http://schemas.microsoft.com/office/drawing/2014/main" id="{957CAD92-754F-B31C-B1E4-C200C919FF33}"/>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75;p15">
              <a:extLst>
                <a:ext uri="{FF2B5EF4-FFF2-40B4-BE49-F238E27FC236}">
                  <a16:creationId xmlns:a16="http://schemas.microsoft.com/office/drawing/2014/main" id="{B6B2D340-C8EA-9451-124B-61C522C226DC}"/>
                </a:ext>
              </a:extLst>
            </p:cNvPr>
            <p:cNvGrpSpPr/>
            <p:nvPr/>
          </p:nvGrpSpPr>
          <p:grpSpPr>
            <a:xfrm>
              <a:off x="5592275" y="4645600"/>
              <a:ext cx="1343375" cy="533264"/>
              <a:chOff x="7676800" y="4493200"/>
              <a:chExt cx="1343375" cy="533264"/>
            </a:xfrm>
          </p:grpSpPr>
          <p:sp>
            <p:nvSpPr>
              <p:cNvPr id="22" name="Google Shape;76;p15">
                <a:extLst>
                  <a:ext uri="{FF2B5EF4-FFF2-40B4-BE49-F238E27FC236}">
                    <a16:creationId xmlns:a16="http://schemas.microsoft.com/office/drawing/2014/main" id="{379326E1-4140-01B4-5E65-105717885E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7;p15">
                <a:extLst>
                  <a:ext uri="{FF2B5EF4-FFF2-40B4-BE49-F238E27FC236}">
                    <a16:creationId xmlns:a16="http://schemas.microsoft.com/office/drawing/2014/main" id="{307B309A-427A-F01A-109E-7BF0F92C6B0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4" name="Google Shape;78;p15">
                <a:extLst>
                  <a:ext uri="{FF2B5EF4-FFF2-40B4-BE49-F238E27FC236}">
                    <a16:creationId xmlns:a16="http://schemas.microsoft.com/office/drawing/2014/main" id="{06A19592-0B94-BAAB-8736-70478D2F88C0}"/>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9" name="Google Shape;79;p15">
              <a:extLst>
                <a:ext uri="{FF2B5EF4-FFF2-40B4-BE49-F238E27FC236}">
                  <a16:creationId xmlns:a16="http://schemas.microsoft.com/office/drawing/2014/main" id="{B8D4B283-1F96-D05B-3079-5CC3038FE67A}"/>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20" name="Google Shape;80;p15">
              <a:extLst>
                <a:ext uri="{FF2B5EF4-FFF2-40B4-BE49-F238E27FC236}">
                  <a16:creationId xmlns:a16="http://schemas.microsoft.com/office/drawing/2014/main" id="{DDC25FA0-B623-2A08-A158-1E035496CDB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997868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51DFF-1E70-0AD1-4B56-79A13CB036E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506306C-1E7A-5E25-9555-1E130B2FEF7F}"/>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531EC498-0380-5AE6-1D4A-CE4027A0EDE3}"/>
              </a:ext>
            </a:extLst>
          </p:cNvPr>
          <p:cNvPicPr>
            <a:picLocks noChangeAspect="1"/>
          </p:cNvPicPr>
          <p:nvPr/>
        </p:nvPicPr>
        <p:blipFill>
          <a:blip r:embed="rId2"/>
          <a:stretch>
            <a:fillRect/>
          </a:stretch>
        </p:blipFill>
        <p:spPr>
          <a:xfrm>
            <a:off x="399303" y="299595"/>
            <a:ext cx="7659593" cy="4313423"/>
          </a:xfrm>
          <a:prstGeom prst="rect">
            <a:avLst/>
          </a:prstGeom>
        </p:spPr>
      </p:pic>
      <p:sp>
        <p:nvSpPr>
          <p:cNvPr id="5" name="Rectangle 4">
            <a:extLst>
              <a:ext uri="{FF2B5EF4-FFF2-40B4-BE49-F238E27FC236}">
                <a16:creationId xmlns:a16="http://schemas.microsoft.com/office/drawing/2014/main" id="{26C2B2EB-C652-59CF-083E-359661A4B644}"/>
              </a:ext>
            </a:extLst>
          </p:cNvPr>
          <p:cNvSpPr/>
          <p:nvPr/>
        </p:nvSpPr>
        <p:spPr>
          <a:xfrm>
            <a:off x="2684648" y="4731157"/>
            <a:ext cx="1584088" cy="253916"/>
          </a:xfrm>
          <a:prstGeom prst="rect">
            <a:avLst/>
          </a:prstGeom>
        </p:spPr>
        <p:txBody>
          <a:bodyPr wrap="none">
            <a:spAutoFit/>
          </a:bodyPr>
          <a:lstStyle/>
          <a:p>
            <a:r>
              <a:rPr lang="en-BR" sz="1050" dirty="0">
                <a:hlinkClick r:id="rId3"/>
              </a:rPr>
              <a:t>http://hl7.org/fhir/uv/ips/</a:t>
            </a:r>
            <a:endParaRPr lang="en-BR" sz="1050" dirty="0"/>
          </a:p>
        </p:txBody>
      </p:sp>
      <p:sp>
        <p:nvSpPr>
          <p:cNvPr id="8" name="5-Point Star 7">
            <a:extLst>
              <a:ext uri="{FF2B5EF4-FFF2-40B4-BE49-F238E27FC236}">
                <a16:creationId xmlns:a16="http://schemas.microsoft.com/office/drawing/2014/main" id="{FDC2A10D-2C93-7A58-5C48-438BEF5722C4}"/>
              </a:ext>
            </a:extLst>
          </p:cNvPr>
          <p:cNvSpPr/>
          <p:nvPr/>
        </p:nvSpPr>
        <p:spPr>
          <a:xfrm>
            <a:off x="3547538" y="1002696"/>
            <a:ext cx="267891" cy="273068"/>
          </a:xfrm>
          <a:prstGeom prst="star5">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0" name="TextBox 9">
            <a:extLst>
              <a:ext uri="{FF2B5EF4-FFF2-40B4-BE49-F238E27FC236}">
                <a16:creationId xmlns:a16="http://schemas.microsoft.com/office/drawing/2014/main" id="{F625582B-DFF2-1431-4EBD-AF3B67BDD636}"/>
              </a:ext>
            </a:extLst>
          </p:cNvPr>
          <p:cNvSpPr txBox="1"/>
          <p:nvPr/>
        </p:nvSpPr>
        <p:spPr>
          <a:xfrm>
            <a:off x="1910443" y="391886"/>
            <a:ext cx="4637315" cy="646331"/>
          </a:xfrm>
          <a:prstGeom prst="rect">
            <a:avLst/>
          </a:prstGeom>
          <a:solidFill>
            <a:srgbClr val="F0F8ED"/>
          </a:solidFill>
        </p:spPr>
        <p:txBody>
          <a:bodyPr wrap="square" rtlCol="0">
            <a:spAutoFit/>
          </a:bodyPr>
          <a:lstStyle/>
          <a:p>
            <a:pPr algn="ctr"/>
            <a:r>
              <a:rPr lang="en-BR" sz="1800" dirty="0"/>
              <a:t>COMPOSIÇÃO DO SUMÁRIO INTERNACIONAL DO PACIENTE</a:t>
            </a:r>
          </a:p>
        </p:txBody>
      </p:sp>
      <p:sp>
        <p:nvSpPr>
          <p:cNvPr id="11" name="TextBox 10">
            <a:extLst>
              <a:ext uri="{FF2B5EF4-FFF2-40B4-BE49-F238E27FC236}">
                <a16:creationId xmlns:a16="http://schemas.microsoft.com/office/drawing/2014/main" id="{39AAFD8F-A61E-82E1-1C1A-5C8BB1598869}"/>
              </a:ext>
            </a:extLst>
          </p:cNvPr>
          <p:cNvSpPr txBox="1"/>
          <p:nvPr/>
        </p:nvSpPr>
        <p:spPr>
          <a:xfrm>
            <a:off x="628650" y="1369219"/>
            <a:ext cx="794905" cy="253916"/>
          </a:xfrm>
          <a:prstGeom prst="rect">
            <a:avLst/>
          </a:prstGeom>
          <a:solidFill>
            <a:srgbClr val="56C4F3"/>
          </a:solidFill>
        </p:spPr>
        <p:txBody>
          <a:bodyPr wrap="square" rtlCol="0">
            <a:spAutoFit/>
          </a:bodyPr>
          <a:lstStyle/>
          <a:p>
            <a:r>
              <a:rPr lang="en-BR" sz="1050" dirty="0">
                <a:solidFill>
                  <a:schemeClr val="bg1"/>
                </a:solidFill>
              </a:rPr>
              <a:t>Indivíduo</a:t>
            </a:r>
          </a:p>
        </p:txBody>
      </p:sp>
      <p:sp>
        <p:nvSpPr>
          <p:cNvPr id="12" name="TextBox 11">
            <a:extLst>
              <a:ext uri="{FF2B5EF4-FFF2-40B4-BE49-F238E27FC236}">
                <a16:creationId xmlns:a16="http://schemas.microsoft.com/office/drawing/2014/main" id="{736C9EF0-F611-6673-C39D-62F1103675DC}"/>
              </a:ext>
            </a:extLst>
          </p:cNvPr>
          <p:cNvSpPr txBox="1"/>
          <p:nvPr/>
        </p:nvSpPr>
        <p:spPr>
          <a:xfrm>
            <a:off x="628650" y="2077161"/>
            <a:ext cx="794905" cy="253916"/>
          </a:xfrm>
          <a:prstGeom prst="rect">
            <a:avLst/>
          </a:prstGeom>
          <a:solidFill>
            <a:srgbClr val="56C4F3"/>
          </a:solidFill>
        </p:spPr>
        <p:txBody>
          <a:bodyPr wrap="square" rtlCol="0">
            <a:spAutoFit/>
          </a:bodyPr>
          <a:lstStyle/>
          <a:p>
            <a:r>
              <a:rPr lang="en-BR" sz="1050" dirty="0">
                <a:solidFill>
                  <a:schemeClr val="bg1"/>
                </a:solidFill>
              </a:rPr>
              <a:t>Autor</a:t>
            </a:r>
          </a:p>
        </p:txBody>
      </p:sp>
      <p:sp>
        <p:nvSpPr>
          <p:cNvPr id="13" name="TextBox 12">
            <a:extLst>
              <a:ext uri="{FF2B5EF4-FFF2-40B4-BE49-F238E27FC236}">
                <a16:creationId xmlns:a16="http://schemas.microsoft.com/office/drawing/2014/main" id="{17379EA9-83C9-A40C-43AA-63F5B3EBBA7D}"/>
              </a:ext>
            </a:extLst>
          </p:cNvPr>
          <p:cNvSpPr txBox="1"/>
          <p:nvPr/>
        </p:nvSpPr>
        <p:spPr>
          <a:xfrm>
            <a:off x="620045" y="2757541"/>
            <a:ext cx="1073674" cy="253916"/>
          </a:xfrm>
          <a:prstGeom prst="rect">
            <a:avLst/>
          </a:prstGeom>
          <a:solidFill>
            <a:srgbClr val="56C4F3"/>
          </a:solidFill>
        </p:spPr>
        <p:txBody>
          <a:bodyPr wrap="square" rtlCol="0">
            <a:spAutoFit/>
          </a:bodyPr>
          <a:lstStyle/>
          <a:p>
            <a:r>
              <a:rPr lang="en-BR" sz="1050" dirty="0">
                <a:solidFill>
                  <a:schemeClr val="bg1"/>
                </a:solidFill>
              </a:rPr>
              <a:t>Atestador</a:t>
            </a:r>
          </a:p>
        </p:txBody>
      </p:sp>
      <p:sp>
        <p:nvSpPr>
          <p:cNvPr id="14" name="TextBox 13">
            <a:extLst>
              <a:ext uri="{FF2B5EF4-FFF2-40B4-BE49-F238E27FC236}">
                <a16:creationId xmlns:a16="http://schemas.microsoft.com/office/drawing/2014/main" id="{87CC608A-447A-D4C6-50F5-C14B6455464F}"/>
              </a:ext>
            </a:extLst>
          </p:cNvPr>
          <p:cNvSpPr txBox="1"/>
          <p:nvPr/>
        </p:nvSpPr>
        <p:spPr>
          <a:xfrm>
            <a:off x="609653" y="3516730"/>
            <a:ext cx="1073674" cy="253916"/>
          </a:xfrm>
          <a:prstGeom prst="rect">
            <a:avLst/>
          </a:prstGeom>
          <a:solidFill>
            <a:srgbClr val="56C4F3"/>
          </a:solidFill>
        </p:spPr>
        <p:txBody>
          <a:bodyPr wrap="square" rtlCol="0">
            <a:spAutoFit/>
          </a:bodyPr>
          <a:lstStyle/>
          <a:p>
            <a:r>
              <a:rPr lang="en-BR" sz="1050" dirty="0">
                <a:solidFill>
                  <a:schemeClr val="bg1"/>
                </a:solidFill>
              </a:rPr>
              <a:t>Custodiante</a:t>
            </a:r>
          </a:p>
        </p:txBody>
      </p:sp>
      <p:sp>
        <p:nvSpPr>
          <p:cNvPr id="15" name="TextBox 14">
            <a:extLst>
              <a:ext uri="{FF2B5EF4-FFF2-40B4-BE49-F238E27FC236}">
                <a16:creationId xmlns:a16="http://schemas.microsoft.com/office/drawing/2014/main" id="{3BD39938-D018-343F-F3BF-6C3934C3B4A2}"/>
              </a:ext>
            </a:extLst>
          </p:cNvPr>
          <p:cNvSpPr txBox="1"/>
          <p:nvPr/>
        </p:nvSpPr>
        <p:spPr>
          <a:xfrm>
            <a:off x="2100262" y="1171157"/>
            <a:ext cx="1214438" cy="415498"/>
          </a:xfrm>
          <a:prstGeom prst="rect">
            <a:avLst/>
          </a:prstGeom>
          <a:solidFill>
            <a:srgbClr val="E63432"/>
          </a:solidFill>
        </p:spPr>
        <p:txBody>
          <a:bodyPr wrap="square" rtlCol="0">
            <a:spAutoFit/>
          </a:bodyPr>
          <a:lstStyle/>
          <a:p>
            <a:r>
              <a:rPr lang="en-BR" sz="1050" dirty="0">
                <a:solidFill>
                  <a:schemeClr val="bg1"/>
                </a:solidFill>
              </a:rPr>
              <a:t>Sumário de Medicamentos</a:t>
            </a:r>
          </a:p>
        </p:txBody>
      </p:sp>
      <p:sp>
        <p:nvSpPr>
          <p:cNvPr id="7" name="5-Point Star 6">
            <a:extLst>
              <a:ext uri="{FF2B5EF4-FFF2-40B4-BE49-F238E27FC236}">
                <a16:creationId xmlns:a16="http://schemas.microsoft.com/office/drawing/2014/main" id="{08C0E0A8-842B-7B6D-67B6-8C32BE33D0FB}"/>
              </a:ext>
            </a:extLst>
          </p:cNvPr>
          <p:cNvSpPr/>
          <p:nvPr/>
        </p:nvSpPr>
        <p:spPr>
          <a:xfrm>
            <a:off x="2100263" y="9996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16" name="TextBox 15">
            <a:extLst>
              <a:ext uri="{FF2B5EF4-FFF2-40B4-BE49-F238E27FC236}">
                <a16:creationId xmlns:a16="http://schemas.microsoft.com/office/drawing/2014/main" id="{9DB35AD1-C08E-643E-5AA4-B1D62945CDB6}"/>
              </a:ext>
            </a:extLst>
          </p:cNvPr>
          <p:cNvSpPr txBox="1"/>
          <p:nvPr/>
        </p:nvSpPr>
        <p:spPr>
          <a:xfrm>
            <a:off x="2171706" y="1942560"/>
            <a:ext cx="1142995" cy="415498"/>
          </a:xfrm>
          <a:prstGeom prst="rect">
            <a:avLst/>
          </a:prstGeom>
          <a:solidFill>
            <a:srgbClr val="E63432"/>
          </a:solidFill>
        </p:spPr>
        <p:txBody>
          <a:bodyPr wrap="square" rtlCol="0">
            <a:spAutoFit/>
          </a:bodyPr>
          <a:lstStyle/>
          <a:p>
            <a:r>
              <a:rPr lang="en-BR" sz="1050" dirty="0">
                <a:solidFill>
                  <a:schemeClr val="bg1"/>
                </a:solidFill>
              </a:rPr>
              <a:t>Alergias e Intolerâncias</a:t>
            </a:r>
          </a:p>
        </p:txBody>
      </p:sp>
      <p:sp>
        <p:nvSpPr>
          <p:cNvPr id="6" name="5-Point Star 5">
            <a:extLst>
              <a:ext uri="{FF2B5EF4-FFF2-40B4-BE49-F238E27FC236}">
                <a16:creationId xmlns:a16="http://schemas.microsoft.com/office/drawing/2014/main" id="{100E1D56-C351-8575-5BCD-89826B4A094D}"/>
              </a:ext>
            </a:extLst>
          </p:cNvPr>
          <p:cNvSpPr/>
          <p:nvPr/>
        </p:nvSpPr>
        <p:spPr>
          <a:xfrm>
            <a:off x="2037760" y="1811166"/>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17" name="TextBox 16">
            <a:extLst>
              <a:ext uri="{FF2B5EF4-FFF2-40B4-BE49-F238E27FC236}">
                <a16:creationId xmlns:a16="http://schemas.microsoft.com/office/drawing/2014/main" id="{CBDD4886-FAA6-13B3-8D19-276F0BEB4892}"/>
              </a:ext>
            </a:extLst>
          </p:cNvPr>
          <p:cNvSpPr txBox="1"/>
          <p:nvPr/>
        </p:nvSpPr>
        <p:spPr>
          <a:xfrm>
            <a:off x="2092638" y="2664128"/>
            <a:ext cx="1142995" cy="415498"/>
          </a:xfrm>
          <a:prstGeom prst="rect">
            <a:avLst/>
          </a:prstGeom>
          <a:solidFill>
            <a:srgbClr val="E63432"/>
          </a:solidFill>
        </p:spPr>
        <p:txBody>
          <a:bodyPr wrap="square" rtlCol="0">
            <a:spAutoFit/>
          </a:bodyPr>
          <a:lstStyle/>
          <a:p>
            <a:r>
              <a:rPr lang="en-BR" sz="1050" dirty="0">
                <a:solidFill>
                  <a:schemeClr val="bg1"/>
                </a:solidFill>
              </a:rPr>
              <a:t>Lista de Problemas</a:t>
            </a:r>
          </a:p>
        </p:txBody>
      </p:sp>
      <p:sp>
        <p:nvSpPr>
          <p:cNvPr id="18" name="TextBox 17">
            <a:extLst>
              <a:ext uri="{FF2B5EF4-FFF2-40B4-BE49-F238E27FC236}">
                <a16:creationId xmlns:a16="http://schemas.microsoft.com/office/drawing/2014/main" id="{D19F5E28-C7BA-DADC-06C3-55A9B308DDBE}"/>
              </a:ext>
            </a:extLst>
          </p:cNvPr>
          <p:cNvSpPr txBox="1"/>
          <p:nvPr/>
        </p:nvSpPr>
        <p:spPr>
          <a:xfrm>
            <a:off x="3535325" y="1357994"/>
            <a:ext cx="1142995" cy="253916"/>
          </a:xfrm>
          <a:prstGeom prst="rect">
            <a:avLst/>
          </a:prstGeom>
          <a:solidFill>
            <a:srgbClr val="F8A02A"/>
          </a:solidFill>
        </p:spPr>
        <p:txBody>
          <a:bodyPr wrap="square" rtlCol="0">
            <a:spAutoFit/>
          </a:bodyPr>
          <a:lstStyle/>
          <a:p>
            <a:r>
              <a:rPr lang="en-BR" sz="1050" dirty="0">
                <a:solidFill>
                  <a:schemeClr val="bg1"/>
                </a:solidFill>
              </a:rPr>
              <a:t>Imunizações</a:t>
            </a:r>
          </a:p>
        </p:txBody>
      </p:sp>
      <p:sp>
        <p:nvSpPr>
          <p:cNvPr id="19" name="TextBox 18">
            <a:extLst>
              <a:ext uri="{FF2B5EF4-FFF2-40B4-BE49-F238E27FC236}">
                <a16:creationId xmlns:a16="http://schemas.microsoft.com/office/drawing/2014/main" id="{8AE50B35-C5FA-523A-E2A2-CA8ECC54E348}"/>
              </a:ext>
            </a:extLst>
          </p:cNvPr>
          <p:cNvSpPr txBox="1"/>
          <p:nvPr/>
        </p:nvSpPr>
        <p:spPr>
          <a:xfrm>
            <a:off x="3502227" y="1938661"/>
            <a:ext cx="1267201" cy="415498"/>
          </a:xfrm>
          <a:prstGeom prst="rect">
            <a:avLst/>
          </a:prstGeom>
          <a:solidFill>
            <a:srgbClr val="F8A02A"/>
          </a:solidFill>
        </p:spPr>
        <p:txBody>
          <a:bodyPr wrap="square" rtlCol="0">
            <a:spAutoFit/>
          </a:bodyPr>
          <a:lstStyle/>
          <a:p>
            <a:r>
              <a:rPr lang="en-BR" sz="1050" dirty="0">
                <a:solidFill>
                  <a:schemeClr val="bg1"/>
                </a:solidFill>
              </a:rPr>
              <a:t>Histórico de Procedimentos</a:t>
            </a:r>
          </a:p>
        </p:txBody>
      </p:sp>
      <p:sp>
        <p:nvSpPr>
          <p:cNvPr id="20" name="TextBox 19">
            <a:extLst>
              <a:ext uri="{FF2B5EF4-FFF2-40B4-BE49-F238E27FC236}">
                <a16:creationId xmlns:a16="http://schemas.microsoft.com/office/drawing/2014/main" id="{53B7D571-3174-9FBE-2573-6ECEA9EF36D5}"/>
              </a:ext>
            </a:extLst>
          </p:cNvPr>
          <p:cNvSpPr txBox="1"/>
          <p:nvPr/>
        </p:nvSpPr>
        <p:spPr>
          <a:xfrm>
            <a:off x="3510835" y="2653666"/>
            <a:ext cx="1267201" cy="415498"/>
          </a:xfrm>
          <a:prstGeom prst="rect">
            <a:avLst/>
          </a:prstGeom>
          <a:solidFill>
            <a:srgbClr val="F8A02A"/>
          </a:solidFill>
        </p:spPr>
        <p:txBody>
          <a:bodyPr wrap="square" rtlCol="0">
            <a:spAutoFit/>
          </a:bodyPr>
          <a:lstStyle/>
          <a:p>
            <a:r>
              <a:rPr lang="en-BR" sz="1050" dirty="0">
                <a:solidFill>
                  <a:schemeClr val="bg1"/>
                </a:solidFill>
              </a:rPr>
              <a:t>Dispositivos  Médicos</a:t>
            </a:r>
          </a:p>
        </p:txBody>
      </p:sp>
      <p:sp>
        <p:nvSpPr>
          <p:cNvPr id="21" name="TextBox 20">
            <a:extLst>
              <a:ext uri="{FF2B5EF4-FFF2-40B4-BE49-F238E27FC236}">
                <a16:creationId xmlns:a16="http://schemas.microsoft.com/office/drawing/2014/main" id="{B58B6515-EAF1-C496-3247-B55F9405DC72}"/>
              </a:ext>
            </a:extLst>
          </p:cNvPr>
          <p:cNvSpPr txBox="1"/>
          <p:nvPr/>
        </p:nvSpPr>
        <p:spPr>
          <a:xfrm>
            <a:off x="3510835" y="3372620"/>
            <a:ext cx="1267201" cy="415498"/>
          </a:xfrm>
          <a:prstGeom prst="rect">
            <a:avLst/>
          </a:prstGeom>
          <a:solidFill>
            <a:srgbClr val="F8A02A"/>
          </a:solidFill>
        </p:spPr>
        <p:txBody>
          <a:bodyPr wrap="square" rtlCol="0">
            <a:spAutoFit/>
          </a:bodyPr>
          <a:lstStyle/>
          <a:p>
            <a:r>
              <a:rPr lang="en-BR" sz="1050" dirty="0">
                <a:solidFill>
                  <a:schemeClr val="bg1"/>
                </a:solidFill>
              </a:rPr>
              <a:t>Resultados de Exames</a:t>
            </a:r>
          </a:p>
        </p:txBody>
      </p:sp>
      <p:sp>
        <p:nvSpPr>
          <p:cNvPr id="9" name="5-Point Star 8">
            <a:extLst>
              <a:ext uri="{FF2B5EF4-FFF2-40B4-BE49-F238E27FC236}">
                <a16:creationId xmlns:a16="http://schemas.microsoft.com/office/drawing/2014/main" id="{B222E0FE-FCC7-A232-3400-D0C7A6213012}"/>
              </a:ext>
            </a:extLst>
          </p:cNvPr>
          <p:cNvSpPr/>
          <p:nvPr/>
        </p:nvSpPr>
        <p:spPr>
          <a:xfrm>
            <a:off x="3478520" y="3164853"/>
            <a:ext cx="267891" cy="273068"/>
          </a:xfrm>
          <a:prstGeom prst="star5">
            <a:avLst>
              <a:gd name="adj" fmla="val 25982"/>
              <a:gd name="hf" fmla="val 105146"/>
              <a:gd name="vf" fmla="val 110557"/>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2" name="TextBox 21">
            <a:extLst>
              <a:ext uri="{FF2B5EF4-FFF2-40B4-BE49-F238E27FC236}">
                <a16:creationId xmlns:a16="http://schemas.microsoft.com/office/drawing/2014/main" id="{CDF97D6C-12E1-89A5-BFFF-2086A87962D1}"/>
              </a:ext>
            </a:extLst>
          </p:cNvPr>
          <p:cNvSpPr txBox="1"/>
          <p:nvPr/>
        </p:nvSpPr>
        <p:spPr>
          <a:xfrm>
            <a:off x="737755" y="3972343"/>
            <a:ext cx="955963" cy="253916"/>
          </a:xfrm>
          <a:prstGeom prst="rect">
            <a:avLst/>
          </a:prstGeom>
          <a:solidFill>
            <a:srgbClr val="C8E0B5"/>
          </a:solidFill>
        </p:spPr>
        <p:txBody>
          <a:bodyPr wrap="square" rtlCol="0">
            <a:spAutoFit/>
          </a:bodyPr>
          <a:lstStyle/>
          <a:p>
            <a:r>
              <a:rPr lang="en-BR" sz="1050" dirty="0"/>
              <a:t>Cabeçalho</a:t>
            </a:r>
          </a:p>
        </p:txBody>
      </p:sp>
      <p:sp>
        <p:nvSpPr>
          <p:cNvPr id="23" name="TextBox 22">
            <a:extLst>
              <a:ext uri="{FF2B5EF4-FFF2-40B4-BE49-F238E27FC236}">
                <a16:creationId xmlns:a16="http://schemas.microsoft.com/office/drawing/2014/main" id="{01F787A1-81EB-EFC9-46E0-A614403B3235}"/>
              </a:ext>
            </a:extLst>
          </p:cNvPr>
          <p:cNvSpPr txBox="1"/>
          <p:nvPr/>
        </p:nvSpPr>
        <p:spPr>
          <a:xfrm>
            <a:off x="2234208" y="3972343"/>
            <a:ext cx="955963" cy="253916"/>
          </a:xfrm>
          <a:prstGeom prst="rect">
            <a:avLst/>
          </a:prstGeom>
          <a:solidFill>
            <a:srgbClr val="C8E0B5"/>
          </a:solidFill>
        </p:spPr>
        <p:txBody>
          <a:bodyPr wrap="square" rtlCol="0">
            <a:spAutoFit/>
          </a:bodyPr>
          <a:lstStyle/>
          <a:p>
            <a:r>
              <a:rPr lang="en-BR" sz="1050" dirty="0"/>
              <a:t>Obrigatório</a:t>
            </a:r>
          </a:p>
        </p:txBody>
      </p:sp>
      <p:sp>
        <p:nvSpPr>
          <p:cNvPr id="24" name="TextBox 23">
            <a:extLst>
              <a:ext uri="{FF2B5EF4-FFF2-40B4-BE49-F238E27FC236}">
                <a16:creationId xmlns:a16="http://schemas.microsoft.com/office/drawing/2014/main" id="{10AFA02D-C764-4CF9-C410-B92D8D786701}"/>
              </a:ext>
            </a:extLst>
          </p:cNvPr>
          <p:cNvSpPr txBox="1"/>
          <p:nvPr/>
        </p:nvSpPr>
        <p:spPr>
          <a:xfrm>
            <a:off x="3535324" y="3990042"/>
            <a:ext cx="1234103" cy="253916"/>
          </a:xfrm>
          <a:prstGeom prst="rect">
            <a:avLst/>
          </a:prstGeom>
          <a:solidFill>
            <a:srgbClr val="C8E0B5"/>
          </a:solidFill>
        </p:spPr>
        <p:txBody>
          <a:bodyPr wrap="square" rtlCol="0">
            <a:spAutoFit/>
          </a:bodyPr>
          <a:lstStyle/>
          <a:p>
            <a:r>
              <a:rPr lang="en-BR" sz="1050" dirty="0"/>
              <a:t>Recomendado</a:t>
            </a:r>
          </a:p>
        </p:txBody>
      </p:sp>
      <p:sp>
        <p:nvSpPr>
          <p:cNvPr id="25" name="TextBox 24">
            <a:extLst>
              <a:ext uri="{FF2B5EF4-FFF2-40B4-BE49-F238E27FC236}">
                <a16:creationId xmlns:a16="http://schemas.microsoft.com/office/drawing/2014/main" id="{C66F60A3-AF75-B997-E827-D8748B26D59B}"/>
              </a:ext>
            </a:extLst>
          </p:cNvPr>
          <p:cNvSpPr txBox="1"/>
          <p:nvPr/>
        </p:nvSpPr>
        <p:spPr>
          <a:xfrm>
            <a:off x="5790340" y="3990042"/>
            <a:ext cx="1234103" cy="253916"/>
          </a:xfrm>
          <a:prstGeom prst="rect">
            <a:avLst/>
          </a:prstGeom>
          <a:solidFill>
            <a:srgbClr val="C8E0B5"/>
          </a:solidFill>
        </p:spPr>
        <p:txBody>
          <a:bodyPr wrap="square" rtlCol="0">
            <a:spAutoFit/>
          </a:bodyPr>
          <a:lstStyle/>
          <a:p>
            <a:r>
              <a:rPr lang="en-BR" sz="1050" dirty="0"/>
              <a:t>Opcional</a:t>
            </a:r>
          </a:p>
        </p:txBody>
      </p:sp>
      <p:sp>
        <p:nvSpPr>
          <p:cNvPr id="26" name="TextBox 25">
            <a:extLst>
              <a:ext uri="{FF2B5EF4-FFF2-40B4-BE49-F238E27FC236}">
                <a16:creationId xmlns:a16="http://schemas.microsoft.com/office/drawing/2014/main" id="{11D0601C-F524-7244-E453-CE20B39B068F}"/>
              </a:ext>
            </a:extLst>
          </p:cNvPr>
          <p:cNvSpPr txBox="1"/>
          <p:nvPr/>
        </p:nvSpPr>
        <p:spPr>
          <a:xfrm>
            <a:off x="4994814" y="1275966"/>
            <a:ext cx="1142995" cy="253916"/>
          </a:xfrm>
          <a:prstGeom prst="rect">
            <a:avLst/>
          </a:prstGeom>
          <a:solidFill>
            <a:srgbClr val="91CF4F"/>
          </a:solidFill>
        </p:spPr>
        <p:txBody>
          <a:bodyPr wrap="square" rtlCol="0">
            <a:spAutoFit/>
          </a:bodyPr>
          <a:lstStyle/>
          <a:p>
            <a:r>
              <a:rPr lang="en-BR" sz="1050" dirty="0">
                <a:solidFill>
                  <a:schemeClr val="bg1"/>
                </a:solidFill>
              </a:rPr>
              <a:t>Sinais Vitais</a:t>
            </a:r>
          </a:p>
        </p:txBody>
      </p:sp>
      <p:sp>
        <p:nvSpPr>
          <p:cNvPr id="27" name="TextBox 26">
            <a:extLst>
              <a:ext uri="{FF2B5EF4-FFF2-40B4-BE49-F238E27FC236}">
                <a16:creationId xmlns:a16="http://schemas.microsoft.com/office/drawing/2014/main" id="{40DA6F65-14D3-0F5D-3E91-FCDB39490140}"/>
              </a:ext>
            </a:extLst>
          </p:cNvPr>
          <p:cNvSpPr txBox="1"/>
          <p:nvPr/>
        </p:nvSpPr>
        <p:spPr>
          <a:xfrm>
            <a:off x="5012315" y="1947700"/>
            <a:ext cx="1142995" cy="415498"/>
          </a:xfrm>
          <a:prstGeom prst="rect">
            <a:avLst/>
          </a:prstGeom>
          <a:solidFill>
            <a:srgbClr val="91CF4F"/>
          </a:solidFill>
        </p:spPr>
        <p:txBody>
          <a:bodyPr wrap="square" rtlCol="0">
            <a:spAutoFit/>
          </a:bodyPr>
          <a:lstStyle/>
          <a:p>
            <a:r>
              <a:rPr lang="en-BR" sz="1050" dirty="0">
                <a:solidFill>
                  <a:schemeClr val="bg1"/>
                </a:solidFill>
              </a:rPr>
              <a:t>História Pregressa</a:t>
            </a:r>
          </a:p>
        </p:txBody>
      </p:sp>
      <p:sp>
        <p:nvSpPr>
          <p:cNvPr id="28" name="TextBox 27">
            <a:extLst>
              <a:ext uri="{FF2B5EF4-FFF2-40B4-BE49-F238E27FC236}">
                <a16:creationId xmlns:a16="http://schemas.microsoft.com/office/drawing/2014/main" id="{3353704D-A5B3-5160-C2A9-0908BF04BFA8}"/>
              </a:ext>
            </a:extLst>
          </p:cNvPr>
          <p:cNvSpPr txBox="1"/>
          <p:nvPr/>
        </p:nvSpPr>
        <p:spPr>
          <a:xfrm>
            <a:off x="5020923" y="2652087"/>
            <a:ext cx="1267201" cy="646331"/>
          </a:xfrm>
          <a:prstGeom prst="rect">
            <a:avLst/>
          </a:prstGeom>
          <a:solidFill>
            <a:srgbClr val="91CF4F"/>
          </a:solidFill>
        </p:spPr>
        <p:txBody>
          <a:bodyPr wrap="square" rtlCol="0">
            <a:spAutoFit/>
          </a:bodyPr>
          <a:lstStyle/>
          <a:p>
            <a:r>
              <a:rPr lang="en-BR" sz="1200" dirty="0">
                <a:solidFill>
                  <a:schemeClr val="bg1"/>
                </a:solidFill>
              </a:rPr>
              <a:t>História e Status Obstétrico</a:t>
            </a:r>
          </a:p>
        </p:txBody>
      </p:sp>
      <p:sp>
        <p:nvSpPr>
          <p:cNvPr id="29" name="TextBox 28">
            <a:extLst>
              <a:ext uri="{FF2B5EF4-FFF2-40B4-BE49-F238E27FC236}">
                <a16:creationId xmlns:a16="http://schemas.microsoft.com/office/drawing/2014/main" id="{44DF3D1E-70EF-156F-E00A-FB01C6058E0A}"/>
              </a:ext>
            </a:extLst>
          </p:cNvPr>
          <p:cNvSpPr txBox="1"/>
          <p:nvPr/>
        </p:nvSpPr>
        <p:spPr>
          <a:xfrm>
            <a:off x="5012315" y="3395703"/>
            <a:ext cx="1267201" cy="276999"/>
          </a:xfrm>
          <a:prstGeom prst="rect">
            <a:avLst/>
          </a:prstGeom>
          <a:solidFill>
            <a:srgbClr val="91CF4F"/>
          </a:solidFill>
        </p:spPr>
        <p:txBody>
          <a:bodyPr wrap="square" rtlCol="0">
            <a:spAutoFit/>
          </a:bodyPr>
          <a:lstStyle/>
          <a:p>
            <a:r>
              <a:rPr lang="en-BR" sz="1200" dirty="0">
                <a:solidFill>
                  <a:schemeClr val="bg1"/>
                </a:solidFill>
              </a:rPr>
              <a:t>História  Social</a:t>
            </a:r>
          </a:p>
        </p:txBody>
      </p:sp>
      <p:sp>
        <p:nvSpPr>
          <p:cNvPr id="30" name="TextBox 29">
            <a:extLst>
              <a:ext uri="{FF2B5EF4-FFF2-40B4-BE49-F238E27FC236}">
                <a16:creationId xmlns:a16="http://schemas.microsoft.com/office/drawing/2014/main" id="{F4AA11D3-4B48-B4FA-902A-99E5AA2F223A}"/>
              </a:ext>
            </a:extLst>
          </p:cNvPr>
          <p:cNvSpPr txBox="1"/>
          <p:nvPr/>
        </p:nvSpPr>
        <p:spPr>
          <a:xfrm>
            <a:off x="6520085" y="1213171"/>
            <a:ext cx="1142995" cy="415498"/>
          </a:xfrm>
          <a:prstGeom prst="rect">
            <a:avLst/>
          </a:prstGeom>
          <a:solidFill>
            <a:srgbClr val="91CF4F"/>
          </a:solidFill>
        </p:spPr>
        <p:txBody>
          <a:bodyPr wrap="square" rtlCol="0">
            <a:spAutoFit/>
          </a:bodyPr>
          <a:lstStyle/>
          <a:p>
            <a:r>
              <a:rPr lang="en-BR" sz="1050" dirty="0">
                <a:solidFill>
                  <a:schemeClr val="bg1"/>
                </a:solidFill>
              </a:rPr>
              <a:t>Status Funcional</a:t>
            </a:r>
          </a:p>
        </p:txBody>
      </p:sp>
      <p:sp>
        <p:nvSpPr>
          <p:cNvPr id="31" name="TextBox 30">
            <a:extLst>
              <a:ext uri="{FF2B5EF4-FFF2-40B4-BE49-F238E27FC236}">
                <a16:creationId xmlns:a16="http://schemas.microsoft.com/office/drawing/2014/main" id="{C440E440-2CF1-B7AF-7DE0-F9951FADECD1}"/>
              </a:ext>
            </a:extLst>
          </p:cNvPr>
          <p:cNvSpPr txBox="1"/>
          <p:nvPr/>
        </p:nvSpPr>
        <p:spPr>
          <a:xfrm>
            <a:off x="6507327" y="1914507"/>
            <a:ext cx="1142995" cy="415498"/>
          </a:xfrm>
          <a:prstGeom prst="rect">
            <a:avLst/>
          </a:prstGeom>
          <a:solidFill>
            <a:srgbClr val="91CF4F"/>
          </a:solidFill>
        </p:spPr>
        <p:txBody>
          <a:bodyPr wrap="square" rtlCol="0">
            <a:spAutoFit/>
          </a:bodyPr>
          <a:lstStyle/>
          <a:p>
            <a:r>
              <a:rPr lang="en-BR" sz="1050" dirty="0">
                <a:solidFill>
                  <a:schemeClr val="bg1"/>
                </a:solidFill>
              </a:rPr>
              <a:t>Plano de Cuidados</a:t>
            </a:r>
          </a:p>
        </p:txBody>
      </p:sp>
      <p:sp>
        <p:nvSpPr>
          <p:cNvPr id="32" name="TextBox 31">
            <a:extLst>
              <a:ext uri="{FF2B5EF4-FFF2-40B4-BE49-F238E27FC236}">
                <a16:creationId xmlns:a16="http://schemas.microsoft.com/office/drawing/2014/main" id="{BD0146EB-7C08-0F47-3530-0B14573F8888}"/>
              </a:ext>
            </a:extLst>
          </p:cNvPr>
          <p:cNvSpPr txBox="1"/>
          <p:nvPr/>
        </p:nvSpPr>
        <p:spPr>
          <a:xfrm>
            <a:off x="6530323" y="2605921"/>
            <a:ext cx="1142995" cy="646331"/>
          </a:xfrm>
          <a:prstGeom prst="rect">
            <a:avLst/>
          </a:prstGeom>
          <a:solidFill>
            <a:srgbClr val="91CF4F"/>
          </a:solidFill>
        </p:spPr>
        <p:txBody>
          <a:bodyPr wrap="square" rtlCol="0">
            <a:spAutoFit/>
          </a:bodyPr>
          <a:lstStyle/>
          <a:p>
            <a:r>
              <a:rPr lang="en-BR" sz="1200" dirty="0">
                <a:solidFill>
                  <a:schemeClr val="bg1"/>
                </a:solidFill>
              </a:rPr>
              <a:t>D</a:t>
            </a:r>
            <a:r>
              <a:rPr lang="en-US" sz="1200" dirty="0" err="1">
                <a:solidFill>
                  <a:schemeClr val="bg1"/>
                </a:solidFill>
              </a:rPr>
              <a:t>i</a:t>
            </a:r>
            <a:r>
              <a:rPr lang="en-BR" sz="1200" dirty="0">
                <a:solidFill>
                  <a:schemeClr val="bg1"/>
                </a:solidFill>
              </a:rPr>
              <a:t>retivas Avançadas de Vontade</a:t>
            </a:r>
          </a:p>
        </p:txBody>
      </p:sp>
      <p:sp>
        <p:nvSpPr>
          <p:cNvPr id="33" name="5-Point Star 32">
            <a:extLst>
              <a:ext uri="{FF2B5EF4-FFF2-40B4-BE49-F238E27FC236}">
                <a16:creationId xmlns:a16="http://schemas.microsoft.com/office/drawing/2014/main" id="{090B388A-A0BF-3804-8589-58F3C0771956}"/>
              </a:ext>
            </a:extLst>
          </p:cNvPr>
          <p:cNvSpPr/>
          <p:nvPr/>
        </p:nvSpPr>
        <p:spPr>
          <a:xfrm>
            <a:off x="2152060" y="1925466"/>
            <a:ext cx="267891" cy="273068"/>
          </a:xfrm>
          <a:prstGeom prst="star5">
            <a:avLst>
              <a:gd name="adj" fmla="val 0"/>
              <a:gd name="hf" fmla="val 105146"/>
              <a:gd name="vf" fmla="val 110557"/>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4" name="5-Point Star 33">
            <a:extLst>
              <a:ext uri="{FF2B5EF4-FFF2-40B4-BE49-F238E27FC236}">
                <a16:creationId xmlns:a16="http://schemas.microsoft.com/office/drawing/2014/main" id="{30A97D88-303A-FBF9-C96A-7E91B58FDC88}"/>
              </a:ext>
            </a:extLst>
          </p:cNvPr>
          <p:cNvSpPr/>
          <p:nvPr/>
        </p:nvSpPr>
        <p:spPr>
          <a:xfrm>
            <a:off x="1984934" y="2496784"/>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
        <p:nvSpPr>
          <p:cNvPr id="35" name="5-Point Star 34">
            <a:extLst>
              <a:ext uri="{FF2B5EF4-FFF2-40B4-BE49-F238E27FC236}">
                <a16:creationId xmlns:a16="http://schemas.microsoft.com/office/drawing/2014/main" id="{4AAB9CB3-B5DE-EBBF-CDF5-8DA1A4A75C92}"/>
              </a:ext>
            </a:extLst>
          </p:cNvPr>
          <p:cNvSpPr/>
          <p:nvPr/>
        </p:nvSpPr>
        <p:spPr>
          <a:xfrm>
            <a:off x="3385042" y="1894518"/>
            <a:ext cx="267891" cy="273068"/>
          </a:xfrm>
          <a:prstGeom prst="star5">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dirty="0"/>
          </a:p>
        </p:txBody>
      </p:sp>
    </p:spTree>
    <p:extLst>
      <p:ext uri="{BB962C8B-B14F-4D97-AF65-F5344CB8AC3E}">
        <p14:creationId xmlns:p14="http://schemas.microsoft.com/office/powerpoint/2010/main" val="2859471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E2829-5318-8CA7-DA53-A8FF09CE3E22}"/>
              </a:ext>
            </a:extLst>
          </p:cNvPr>
          <p:cNvSpPr>
            <a:spLocks noGrp="1"/>
          </p:cNvSpPr>
          <p:nvPr>
            <p:ph type="title"/>
          </p:nvPr>
        </p:nvSpPr>
        <p:spPr>
          <a:xfrm>
            <a:off x="628650" y="185735"/>
            <a:ext cx="7886700" cy="994172"/>
          </a:xfrm>
        </p:spPr>
        <p:txBody>
          <a:bodyPr/>
          <a:lstStyle/>
          <a:p>
            <a:r>
              <a:rPr lang="en-BR" dirty="0">
                <a:solidFill>
                  <a:srgbClr val="7030A0"/>
                </a:solidFill>
              </a:rPr>
              <a:t>Considerações Importantes</a:t>
            </a:r>
          </a:p>
        </p:txBody>
      </p:sp>
      <p:sp>
        <p:nvSpPr>
          <p:cNvPr id="3" name="Content Placeholder 2">
            <a:extLst>
              <a:ext uri="{FF2B5EF4-FFF2-40B4-BE49-F238E27FC236}">
                <a16:creationId xmlns:a16="http://schemas.microsoft.com/office/drawing/2014/main" id="{E86D429A-94F4-AB95-C8D7-43AE5C9413FE}"/>
              </a:ext>
            </a:extLst>
          </p:cNvPr>
          <p:cNvSpPr>
            <a:spLocks noGrp="1"/>
          </p:cNvSpPr>
          <p:nvPr>
            <p:ph idx="1"/>
          </p:nvPr>
        </p:nvSpPr>
        <p:spPr>
          <a:xfrm>
            <a:off x="174540" y="1179907"/>
            <a:ext cx="8520600" cy="3416400"/>
          </a:xfrm>
        </p:spPr>
        <p:txBody>
          <a:bodyPr/>
          <a:lstStyle/>
          <a:p>
            <a:r>
              <a:rPr lang="en-BR" dirty="0">
                <a:solidFill>
                  <a:srgbClr val="7030A0"/>
                </a:solidFill>
              </a:rPr>
              <a:t>O IPS NÃO É um registro de atendimento,</a:t>
            </a:r>
          </a:p>
          <a:p>
            <a:r>
              <a:rPr lang="en-US" dirty="0">
                <a:solidFill>
                  <a:srgbClr val="7030A0"/>
                </a:solidFill>
              </a:rPr>
              <a:t>O</a:t>
            </a:r>
            <a:r>
              <a:rPr lang="en-BR" dirty="0">
                <a:solidFill>
                  <a:srgbClr val="7030A0"/>
                </a:solidFill>
              </a:rPr>
              <a:t> IPS é um sumário de vários atendimentos (ambulatoriais, internação, emergência)  com DADOS CLÍNICOS relevantes para a continuidade do cuidado</a:t>
            </a:r>
          </a:p>
          <a:p>
            <a:r>
              <a:rPr lang="en-BR" dirty="0">
                <a:solidFill>
                  <a:srgbClr val="7030A0"/>
                </a:solidFill>
              </a:rPr>
              <a:t>Para que se evolua no modelo do IPS é necessário que existam terminologias CLÍNICAS para representar:</a:t>
            </a:r>
          </a:p>
          <a:p>
            <a:pPr lvl="1"/>
            <a:r>
              <a:rPr lang="en-BR" dirty="0">
                <a:solidFill>
                  <a:srgbClr val="7030A0"/>
                </a:solidFill>
              </a:rPr>
              <a:t>Procedimentos</a:t>
            </a:r>
          </a:p>
          <a:p>
            <a:pPr lvl="1"/>
            <a:r>
              <a:rPr lang="en-BR" dirty="0">
                <a:solidFill>
                  <a:srgbClr val="7030A0"/>
                </a:solidFill>
              </a:rPr>
              <a:t>Exames (exemplo COVID que já utiliza LOINC)</a:t>
            </a:r>
          </a:p>
          <a:p>
            <a:pPr lvl="1"/>
            <a:r>
              <a:rPr lang="en-BR" dirty="0">
                <a:solidFill>
                  <a:srgbClr val="7030A0"/>
                </a:solidFill>
              </a:rPr>
              <a:t>Medicamentos -&gt; OBM </a:t>
            </a:r>
          </a:p>
        </p:txBody>
      </p:sp>
      <p:grpSp>
        <p:nvGrpSpPr>
          <p:cNvPr id="4" name="Google Shape;73;p15">
            <a:extLst>
              <a:ext uri="{FF2B5EF4-FFF2-40B4-BE49-F238E27FC236}">
                <a16:creationId xmlns:a16="http://schemas.microsoft.com/office/drawing/2014/main" id="{5664D228-5F94-F00C-B1D0-B72BE9E4DFFE}"/>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55B6A4F-913A-3D8C-ADD0-69A23182683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39F7EB31-56F8-8BF9-50C0-40D5EE15379F}"/>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7174E466-EE2D-8330-7803-ED2A47A8A7F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556A8412-0039-1CCC-F5AA-27B2187C918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5542D843-59A2-5A84-1C06-7BE27F8F78F1}"/>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9B8F9FB5-4A42-361C-23A5-502F3CE5039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BA100538-147B-6B13-0EE2-15FD1FDC3CA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442510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9CA42A2B-340A-6ED7-1FB4-C8EAB5FA07CC}"/>
              </a:ext>
            </a:extLst>
          </p:cNvPr>
          <p:cNvSpPr/>
          <p:nvPr/>
        </p:nvSpPr>
        <p:spPr>
          <a:xfrm>
            <a:off x="4669649" y="2189223"/>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23" name="Rectangle 22">
            <a:extLst>
              <a:ext uri="{FF2B5EF4-FFF2-40B4-BE49-F238E27FC236}">
                <a16:creationId xmlns:a16="http://schemas.microsoft.com/office/drawing/2014/main" id="{C0C8EB3C-5FAD-32C1-5E69-14B3FE8D8328}"/>
              </a:ext>
            </a:extLst>
          </p:cNvPr>
          <p:cNvSpPr/>
          <p:nvPr/>
        </p:nvSpPr>
        <p:spPr>
          <a:xfrm>
            <a:off x="264313" y="3564417"/>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sp>
        <p:nvSpPr>
          <p:cNvPr id="4" name="Rectangle 3">
            <a:extLst>
              <a:ext uri="{FF2B5EF4-FFF2-40B4-BE49-F238E27FC236}">
                <a16:creationId xmlns:a16="http://schemas.microsoft.com/office/drawing/2014/main" id="{80C215E8-CA27-F03C-3074-0C03E30DE25D}"/>
              </a:ext>
            </a:extLst>
          </p:cNvPr>
          <p:cNvSpPr/>
          <p:nvPr/>
        </p:nvSpPr>
        <p:spPr>
          <a:xfrm>
            <a:off x="251521" y="2150076"/>
            <a:ext cx="2662065" cy="1390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R" sz="1050"/>
          </a:p>
        </p:txBody>
      </p:sp>
      <p:pic>
        <p:nvPicPr>
          <p:cNvPr id="17" name="Picture 16">
            <a:extLst>
              <a:ext uri="{FF2B5EF4-FFF2-40B4-BE49-F238E27FC236}">
                <a16:creationId xmlns:a16="http://schemas.microsoft.com/office/drawing/2014/main" id="{B0F4A1B7-A024-4A93-BDE3-AE56B88A7C18}"/>
              </a:ext>
            </a:extLst>
          </p:cNvPr>
          <p:cNvPicPr>
            <a:picLocks/>
          </p:cNvPicPr>
          <p:nvPr/>
        </p:nvPicPr>
        <p:blipFill>
          <a:blip r:embed="rId2"/>
          <a:stretch>
            <a:fillRect/>
          </a:stretch>
        </p:blipFill>
        <p:spPr>
          <a:xfrm>
            <a:off x="380345" y="815133"/>
            <a:ext cx="2430000" cy="1215000"/>
          </a:xfrm>
          <a:prstGeom prst="rect">
            <a:avLst/>
          </a:prstGeom>
        </p:spPr>
      </p:pic>
      <p:pic>
        <p:nvPicPr>
          <p:cNvPr id="18" name="Picture 17">
            <a:extLst>
              <a:ext uri="{FF2B5EF4-FFF2-40B4-BE49-F238E27FC236}">
                <a16:creationId xmlns:a16="http://schemas.microsoft.com/office/drawing/2014/main" id="{3B78A0F0-3783-41F0-9793-A221DB70723D}"/>
              </a:ext>
            </a:extLst>
          </p:cNvPr>
          <p:cNvPicPr>
            <a:picLocks/>
          </p:cNvPicPr>
          <p:nvPr/>
        </p:nvPicPr>
        <p:blipFill>
          <a:blip r:embed="rId3"/>
          <a:stretch>
            <a:fillRect/>
          </a:stretch>
        </p:blipFill>
        <p:spPr>
          <a:xfrm>
            <a:off x="380345" y="3651985"/>
            <a:ext cx="2430000" cy="1215000"/>
          </a:xfrm>
          <a:prstGeom prst="rect">
            <a:avLst/>
          </a:prstGeom>
        </p:spPr>
      </p:pic>
      <p:pic>
        <p:nvPicPr>
          <p:cNvPr id="19" name="Picture 18">
            <a:extLst>
              <a:ext uri="{FF2B5EF4-FFF2-40B4-BE49-F238E27FC236}">
                <a16:creationId xmlns:a16="http://schemas.microsoft.com/office/drawing/2014/main" id="{898F3879-65BE-4B40-A844-9315CF7D8784}"/>
              </a:ext>
            </a:extLst>
          </p:cNvPr>
          <p:cNvPicPr>
            <a:picLocks/>
          </p:cNvPicPr>
          <p:nvPr/>
        </p:nvPicPr>
        <p:blipFill>
          <a:blip r:embed="rId4"/>
          <a:stretch>
            <a:fillRect/>
          </a:stretch>
        </p:blipFill>
        <p:spPr>
          <a:xfrm>
            <a:off x="4779149" y="2233559"/>
            <a:ext cx="2430000" cy="1215000"/>
          </a:xfrm>
          <a:prstGeom prst="rect">
            <a:avLst/>
          </a:prstGeom>
        </p:spPr>
      </p:pic>
      <p:pic>
        <p:nvPicPr>
          <p:cNvPr id="20" name="Picture 19">
            <a:extLst>
              <a:ext uri="{FF2B5EF4-FFF2-40B4-BE49-F238E27FC236}">
                <a16:creationId xmlns:a16="http://schemas.microsoft.com/office/drawing/2014/main" id="{A56BE6CC-A5E4-418E-A067-67D22C236E44}"/>
              </a:ext>
            </a:extLst>
          </p:cNvPr>
          <p:cNvPicPr>
            <a:picLocks/>
          </p:cNvPicPr>
          <p:nvPr/>
        </p:nvPicPr>
        <p:blipFill>
          <a:blip r:embed="rId5"/>
          <a:stretch>
            <a:fillRect/>
          </a:stretch>
        </p:blipFill>
        <p:spPr>
          <a:xfrm>
            <a:off x="4779149" y="3651985"/>
            <a:ext cx="2430000" cy="1215000"/>
          </a:xfrm>
          <a:prstGeom prst="rect">
            <a:avLst/>
          </a:prstGeom>
        </p:spPr>
      </p:pic>
      <p:pic>
        <p:nvPicPr>
          <p:cNvPr id="21" name="Picture 20">
            <a:extLst>
              <a:ext uri="{FF2B5EF4-FFF2-40B4-BE49-F238E27FC236}">
                <a16:creationId xmlns:a16="http://schemas.microsoft.com/office/drawing/2014/main" id="{573165D6-8DC3-4C6D-B694-D62130EAF5B3}"/>
              </a:ext>
            </a:extLst>
          </p:cNvPr>
          <p:cNvPicPr>
            <a:picLocks/>
          </p:cNvPicPr>
          <p:nvPr/>
        </p:nvPicPr>
        <p:blipFill rotWithShape="1">
          <a:blip r:embed="rId6"/>
          <a:srcRect r="4737"/>
          <a:stretch/>
        </p:blipFill>
        <p:spPr>
          <a:xfrm>
            <a:off x="4779149" y="815132"/>
            <a:ext cx="2430000" cy="1215000"/>
          </a:xfrm>
          <a:prstGeom prst="rect">
            <a:avLst/>
          </a:prstGeom>
        </p:spPr>
      </p:pic>
      <p:pic>
        <p:nvPicPr>
          <p:cNvPr id="22" name="Picture 21">
            <a:extLst>
              <a:ext uri="{FF2B5EF4-FFF2-40B4-BE49-F238E27FC236}">
                <a16:creationId xmlns:a16="http://schemas.microsoft.com/office/drawing/2014/main" id="{B6CC32FC-5D53-445E-9948-13988A2EF803}"/>
              </a:ext>
            </a:extLst>
          </p:cNvPr>
          <p:cNvPicPr>
            <a:picLocks/>
          </p:cNvPicPr>
          <p:nvPr/>
        </p:nvPicPr>
        <p:blipFill>
          <a:blip r:embed="rId7"/>
          <a:stretch>
            <a:fillRect/>
          </a:stretch>
        </p:blipFill>
        <p:spPr>
          <a:xfrm>
            <a:off x="380345" y="2233559"/>
            <a:ext cx="2430000" cy="1215000"/>
          </a:xfrm>
          <a:prstGeom prst="rect">
            <a:avLst/>
          </a:prstGeom>
        </p:spPr>
      </p:pic>
      <p:sp>
        <p:nvSpPr>
          <p:cNvPr id="2" name="TextBox 1">
            <a:extLst>
              <a:ext uri="{FF2B5EF4-FFF2-40B4-BE49-F238E27FC236}">
                <a16:creationId xmlns:a16="http://schemas.microsoft.com/office/drawing/2014/main" id="{95B7361A-9AD9-42CC-A266-6510CC83F06A}"/>
              </a:ext>
            </a:extLst>
          </p:cNvPr>
          <p:cNvSpPr txBox="1"/>
          <p:nvPr/>
        </p:nvSpPr>
        <p:spPr>
          <a:xfrm>
            <a:off x="2913586" y="825523"/>
            <a:ext cx="1756064" cy="1015663"/>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2 </a:t>
            </a:r>
            <a:r>
              <a:rPr lang="en-US" sz="1500" kern="1200" dirty="0" err="1">
                <a:solidFill>
                  <a:srgbClr val="7030A0"/>
                </a:solidFill>
                <a:latin typeface="Graphik" panose="020B0503030202060203" pitchFamily="34" charset="0"/>
                <a:ea typeface="+mn-ea"/>
                <a:cs typeface="+mn-cs"/>
              </a:rPr>
              <a:t>Informatização</a:t>
            </a:r>
            <a:r>
              <a:rPr lang="en-US" sz="1500" kern="1200" dirty="0">
                <a:solidFill>
                  <a:srgbClr val="7030A0"/>
                </a:solidFill>
                <a:latin typeface="Graphik" panose="020B0503030202060203" pitchFamily="34" charset="0"/>
                <a:ea typeface="+mn-ea"/>
                <a:cs typeface="+mn-cs"/>
              </a:rPr>
              <a:t> de todos os </a:t>
            </a:r>
            <a:r>
              <a:rPr lang="en-US" sz="1500" kern="1200" dirty="0" err="1">
                <a:solidFill>
                  <a:srgbClr val="7030A0"/>
                </a:solidFill>
                <a:latin typeface="Graphik" panose="020B0503030202060203" pitchFamily="34" charset="0"/>
                <a:ea typeface="+mn-ea"/>
                <a:cs typeface="+mn-cs"/>
              </a:rPr>
              <a:t>níveis</a:t>
            </a:r>
            <a:r>
              <a:rPr lang="en-US" sz="1500" kern="1200" dirty="0">
                <a:solidFill>
                  <a:srgbClr val="7030A0"/>
                </a:solidFill>
                <a:latin typeface="Graphik" panose="020B0503030202060203" pitchFamily="34" charset="0"/>
                <a:ea typeface="+mn-ea"/>
                <a:cs typeface="+mn-cs"/>
              </a:rPr>
              <a:t> de </a:t>
            </a:r>
            <a:r>
              <a:rPr lang="en-US" sz="1500" kern="1200" dirty="0" err="1">
                <a:solidFill>
                  <a:srgbClr val="7030A0"/>
                </a:solidFill>
                <a:latin typeface="Graphik" panose="020B0503030202060203" pitchFamily="34" charset="0"/>
                <a:ea typeface="+mn-ea"/>
                <a:cs typeface="+mn-cs"/>
              </a:rPr>
              <a:t>atenção</a:t>
            </a:r>
            <a:endParaRPr lang="pt-BR" sz="1500" kern="1200" dirty="0">
              <a:solidFill>
                <a:srgbClr val="7030A0"/>
              </a:solidFill>
              <a:latin typeface="Graphik" panose="020B0503030202060203" pitchFamily="34" charset="0"/>
              <a:ea typeface="+mn-ea"/>
              <a:cs typeface="+mn-cs"/>
            </a:endParaRPr>
          </a:p>
        </p:txBody>
      </p:sp>
      <p:sp>
        <p:nvSpPr>
          <p:cNvPr id="12" name="TextBox 11">
            <a:extLst>
              <a:ext uri="{FF2B5EF4-FFF2-40B4-BE49-F238E27FC236}">
                <a16:creationId xmlns:a16="http://schemas.microsoft.com/office/drawing/2014/main" id="{BFC206CC-468D-4DDD-A93F-F17C926B0898}"/>
              </a:ext>
            </a:extLst>
          </p:cNvPr>
          <p:cNvSpPr txBox="1"/>
          <p:nvPr/>
        </p:nvSpPr>
        <p:spPr>
          <a:xfrm>
            <a:off x="2913586"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3</a:t>
            </a:r>
            <a:endParaRPr lang="pt-BR" sz="1500" kern="1200" dirty="0">
              <a:solidFill>
                <a:srgbClr val="7030A0"/>
              </a:solidFill>
              <a:latin typeface="Graphik" panose="020B0503030202060203" pitchFamily="34" charset="0"/>
              <a:ea typeface="+mn-ea"/>
              <a:cs typeface="+mn-cs"/>
            </a:endParaRPr>
          </a:p>
          <a:p>
            <a:pPr defTabSz="685800">
              <a:buClrTx/>
              <a:defRPr/>
            </a:pPr>
            <a:r>
              <a:rPr lang="pt-BR" sz="1500" kern="1200" dirty="0">
                <a:solidFill>
                  <a:srgbClr val="7030A0"/>
                </a:solidFill>
                <a:latin typeface="Graphik" panose="020B0503030202060203" pitchFamily="34" charset="0"/>
                <a:ea typeface="+mn-ea"/>
                <a:cs typeface="+mn-cs"/>
              </a:rPr>
              <a:t>Suporte à melhoria da atenção</a:t>
            </a:r>
          </a:p>
        </p:txBody>
      </p:sp>
      <p:sp>
        <p:nvSpPr>
          <p:cNvPr id="13" name="TextBox 12">
            <a:extLst>
              <a:ext uri="{FF2B5EF4-FFF2-40B4-BE49-F238E27FC236}">
                <a16:creationId xmlns:a16="http://schemas.microsoft.com/office/drawing/2014/main" id="{DA71C397-1621-4AE8-8FE6-E196CE35135B}"/>
              </a:ext>
            </a:extLst>
          </p:cNvPr>
          <p:cNvSpPr txBox="1"/>
          <p:nvPr/>
        </p:nvSpPr>
        <p:spPr>
          <a:xfrm>
            <a:off x="2913586"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4</a:t>
            </a:r>
            <a:r>
              <a:rPr lang="pt-BR" sz="1500" kern="1200" dirty="0">
                <a:solidFill>
                  <a:srgbClr val="7030A0"/>
                </a:solidFill>
                <a:latin typeface="Graphik" panose="020B0503030202060203" pitchFamily="34" charset="0"/>
                <a:ea typeface="+mn-ea"/>
                <a:cs typeface="+mn-cs"/>
              </a:rPr>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O usuário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como protagonista</a:t>
            </a:r>
          </a:p>
        </p:txBody>
      </p:sp>
      <p:sp>
        <p:nvSpPr>
          <p:cNvPr id="14" name="TextBox 13">
            <a:extLst>
              <a:ext uri="{FF2B5EF4-FFF2-40B4-BE49-F238E27FC236}">
                <a16:creationId xmlns:a16="http://schemas.microsoft.com/office/drawing/2014/main" id="{12C27F79-9917-4EF3-ADBC-24AEF5E49FA5}"/>
              </a:ext>
            </a:extLst>
          </p:cNvPr>
          <p:cNvSpPr txBox="1"/>
          <p:nvPr/>
        </p:nvSpPr>
        <p:spPr>
          <a:xfrm>
            <a:off x="7318649" y="815132"/>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5 </a:t>
            </a:r>
            <a:r>
              <a:rPr lang="pt-BR" sz="1500" kern="1200" dirty="0">
                <a:solidFill>
                  <a:srgbClr val="7030A0"/>
                </a:solidFill>
                <a:latin typeface="Graphik" panose="020B0503030202060203" pitchFamily="34" charset="0"/>
                <a:ea typeface="+mn-ea"/>
                <a:cs typeface="+mn-cs"/>
              </a:rPr>
              <a:t>Formação de Recursos Humanos</a:t>
            </a:r>
          </a:p>
        </p:txBody>
      </p:sp>
      <p:sp>
        <p:nvSpPr>
          <p:cNvPr id="15" name="TextBox 14">
            <a:extLst>
              <a:ext uri="{FF2B5EF4-FFF2-40B4-BE49-F238E27FC236}">
                <a16:creationId xmlns:a16="http://schemas.microsoft.com/office/drawing/2014/main" id="{651C4D23-4E99-4B5E-A27F-A4A44AB6CF12}"/>
              </a:ext>
            </a:extLst>
          </p:cNvPr>
          <p:cNvSpPr txBox="1"/>
          <p:nvPr/>
        </p:nvSpPr>
        <p:spPr>
          <a:xfrm>
            <a:off x="7318649" y="2233558"/>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6 </a:t>
            </a:r>
            <a:r>
              <a:rPr lang="pt-BR" sz="1500" kern="1200" dirty="0">
                <a:solidFill>
                  <a:srgbClr val="7030A0"/>
                </a:solidFill>
                <a:latin typeface="Graphik" panose="020B0503030202060203" pitchFamily="34" charset="0"/>
                <a:ea typeface="+mn-ea"/>
                <a:cs typeface="+mn-cs"/>
              </a:rPr>
              <a:t>Ambiente de </a:t>
            </a:r>
            <a:r>
              <a:rPr lang="pt-BR" sz="1500" kern="1200" dirty="0" err="1">
                <a:solidFill>
                  <a:srgbClr val="7030A0"/>
                </a:solidFill>
                <a:latin typeface="Graphik" panose="020B0503030202060203" pitchFamily="34" charset="0"/>
                <a:ea typeface="+mn-ea"/>
                <a:cs typeface="+mn-cs"/>
              </a:rPr>
              <a:t>Inter-conectividade</a:t>
            </a:r>
            <a:endParaRPr lang="pt-BR" sz="1500" kern="1200" dirty="0">
              <a:solidFill>
                <a:srgbClr val="7030A0"/>
              </a:solidFill>
              <a:latin typeface="Graphik" panose="020B0503030202060203" pitchFamily="34" charset="0"/>
              <a:ea typeface="+mn-ea"/>
              <a:cs typeface="+mn-cs"/>
            </a:endParaRPr>
          </a:p>
        </p:txBody>
      </p:sp>
      <p:sp>
        <p:nvSpPr>
          <p:cNvPr id="16" name="TextBox 15">
            <a:extLst>
              <a:ext uri="{FF2B5EF4-FFF2-40B4-BE49-F238E27FC236}">
                <a16:creationId xmlns:a16="http://schemas.microsoft.com/office/drawing/2014/main" id="{4CE614A2-6D34-4527-8ABE-E86F20964D84}"/>
              </a:ext>
            </a:extLst>
          </p:cNvPr>
          <p:cNvSpPr txBox="1"/>
          <p:nvPr/>
        </p:nvSpPr>
        <p:spPr>
          <a:xfrm>
            <a:off x="7300344" y="3651985"/>
            <a:ext cx="1756064" cy="784830"/>
          </a:xfrm>
          <a:prstGeom prst="rect">
            <a:avLst/>
          </a:prstGeom>
          <a:noFill/>
        </p:spPr>
        <p:txBody>
          <a:bodyPr wrap="square" rtlCol="0">
            <a:spAutoFit/>
          </a:bodyPr>
          <a:lstStyle/>
          <a:p>
            <a:pPr defTabSz="685800">
              <a:buClrTx/>
              <a:defRPr/>
            </a:pPr>
            <a:r>
              <a:rPr lang="pt-BR" sz="1500" b="1" kern="1200" dirty="0">
                <a:solidFill>
                  <a:srgbClr val="7030A0"/>
                </a:solidFill>
                <a:latin typeface="Graphik" panose="020B0503030202060203" pitchFamily="34" charset="0"/>
                <a:ea typeface="+mn-ea"/>
                <a:cs typeface="+mn-cs"/>
              </a:rPr>
              <a:t>Prioridade 7 </a:t>
            </a:r>
            <a:r>
              <a:rPr lang="pt-BR" sz="1500" kern="1200" dirty="0">
                <a:solidFill>
                  <a:srgbClr val="7030A0"/>
                </a:solidFill>
                <a:latin typeface="Graphik" panose="020B0503030202060203" pitchFamily="34" charset="0"/>
                <a:ea typeface="+mn-ea"/>
                <a:cs typeface="+mn-cs"/>
              </a:rPr>
              <a:t>Ecossistema </a:t>
            </a:r>
            <a:br>
              <a:rPr lang="pt-BR" sz="1500" kern="1200" dirty="0">
                <a:solidFill>
                  <a:srgbClr val="7030A0"/>
                </a:solidFill>
                <a:latin typeface="Graphik" panose="020B0503030202060203" pitchFamily="34" charset="0"/>
                <a:ea typeface="+mn-ea"/>
                <a:cs typeface="+mn-cs"/>
              </a:rPr>
            </a:br>
            <a:r>
              <a:rPr lang="pt-BR" sz="1500" kern="1200" dirty="0">
                <a:solidFill>
                  <a:srgbClr val="7030A0"/>
                </a:solidFill>
                <a:latin typeface="Graphik" panose="020B0503030202060203" pitchFamily="34" charset="0"/>
                <a:ea typeface="+mn-ea"/>
                <a:cs typeface="+mn-cs"/>
              </a:rPr>
              <a:t>de Inovação</a:t>
            </a:r>
          </a:p>
        </p:txBody>
      </p:sp>
      <p:sp>
        <p:nvSpPr>
          <p:cNvPr id="24" name="Rectangle 23">
            <a:extLst>
              <a:ext uri="{FF2B5EF4-FFF2-40B4-BE49-F238E27FC236}">
                <a16:creationId xmlns:a16="http://schemas.microsoft.com/office/drawing/2014/main" id="{7079BD62-7E29-46F2-95DC-600E218B4DF4}"/>
              </a:ext>
            </a:extLst>
          </p:cNvPr>
          <p:cNvSpPr>
            <a:spLocks/>
          </p:cNvSpPr>
          <p:nvPr/>
        </p:nvSpPr>
        <p:spPr>
          <a:xfrm>
            <a:off x="251521" y="141110"/>
            <a:ext cx="8640000" cy="4436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45708" rIns="0" bIns="0" rtlCol="0" anchor="t" anchorCtr="0">
            <a:noAutofit/>
          </a:bodyPr>
          <a:lstStyle/>
          <a:p>
            <a:pPr defTabSz="685800">
              <a:lnSpc>
                <a:spcPct val="90000"/>
              </a:lnSpc>
              <a:buClrTx/>
              <a:defRPr/>
            </a:pPr>
            <a:r>
              <a:rPr lang="pt-BR" sz="2400" b="1" kern="1200" spc="-113" dirty="0">
                <a:solidFill>
                  <a:srgbClr val="7030A0"/>
                </a:solidFill>
              </a:rPr>
              <a:t>Alinhamento com as prioridades da  ESD28 </a:t>
            </a:r>
          </a:p>
        </p:txBody>
      </p:sp>
      <p:pic>
        <p:nvPicPr>
          <p:cNvPr id="5" name="Picture 4">
            <a:extLst>
              <a:ext uri="{FF2B5EF4-FFF2-40B4-BE49-F238E27FC236}">
                <a16:creationId xmlns:a16="http://schemas.microsoft.com/office/drawing/2014/main" id="{3A1A430A-1416-473A-9100-17A55757B124}"/>
              </a:ext>
            </a:extLst>
          </p:cNvPr>
          <p:cNvPicPr>
            <a:picLocks noChangeAspect="1"/>
          </p:cNvPicPr>
          <p:nvPr/>
        </p:nvPicPr>
        <p:blipFill>
          <a:blip r:embed="rId8"/>
          <a:stretch>
            <a:fillRect/>
          </a:stretch>
        </p:blipFill>
        <p:spPr>
          <a:xfrm>
            <a:off x="4078357" y="2058901"/>
            <a:ext cx="468728" cy="468728"/>
          </a:xfrm>
          <a:prstGeom prst="rect">
            <a:avLst/>
          </a:prstGeom>
        </p:spPr>
      </p:pic>
      <p:pic>
        <p:nvPicPr>
          <p:cNvPr id="7" name="Picture 6">
            <a:extLst>
              <a:ext uri="{FF2B5EF4-FFF2-40B4-BE49-F238E27FC236}">
                <a16:creationId xmlns:a16="http://schemas.microsoft.com/office/drawing/2014/main" id="{DAF3C26F-2B93-DE53-55FC-C0451C56C429}"/>
              </a:ext>
            </a:extLst>
          </p:cNvPr>
          <p:cNvPicPr>
            <a:picLocks noChangeAspect="1"/>
          </p:cNvPicPr>
          <p:nvPr/>
        </p:nvPicPr>
        <p:blipFill>
          <a:blip r:embed="rId8"/>
          <a:stretch>
            <a:fillRect/>
          </a:stretch>
        </p:blipFill>
        <p:spPr>
          <a:xfrm>
            <a:off x="4022775" y="3540211"/>
            <a:ext cx="473852" cy="473852"/>
          </a:xfrm>
          <a:prstGeom prst="rect">
            <a:avLst/>
          </a:prstGeom>
        </p:spPr>
      </p:pic>
      <p:pic>
        <p:nvPicPr>
          <p:cNvPr id="26" name="Picture 25">
            <a:extLst>
              <a:ext uri="{FF2B5EF4-FFF2-40B4-BE49-F238E27FC236}">
                <a16:creationId xmlns:a16="http://schemas.microsoft.com/office/drawing/2014/main" id="{48C465C3-EF9C-4F3F-016D-CE28A0A56C66}"/>
              </a:ext>
            </a:extLst>
          </p:cNvPr>
          <p:cNvPicPr>
            <a:picLocks noChangeAspect="1"/>
          </p:cNvPicPr>
          <p:nvPr/>
        </p:nvPicPr>
        <p:blipFill>
          <a:blip r:embed="rId8"/>
          <a:stretch>
            <a:fillRect/>
          </a:stretch>
        </p:blipFill>
        <p:spPr>
          <a:xfrm>
            <a:off x="8417669" y="2097898"/>
            <a:ext cx="473852" cy="473852"/>
          </a:xfrm>
          <a:prstGeom prst="rect">
            <a:avLst/>
          </a:prstGeom>
        </p:spPr>
      </p:pic>
    </p:spTree>
    <p:extLst>
      <p:ext uri="{BB962C8B-B14F-4D97-AF65-F5344CB8AC3E}">
        <p14:creationId xmlns:p14="http://schemas.microsoft.com/office/powerpoint/2010/main" val="3984951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324C6-4404-B035-9EBF-F1C0C30E9378}"/>
              </a:ext>
            </a:extLst>
          </p:cNvPr>
          <p:cNvSpPr>
            <a:spLocks noGrp="1"/>
          </p:cNvSpPr>
          <p:nvPr>
            <p:ph type="title"/>
          </p:nvPr>
        </p:nvSpPr>
        <p:spPr>
          <a:xfrm>
            <a:off x="465305" y="158303"/>
            <a:ext cx="7886700" cy="994172"/>
          </a:xfrm>
        </p:spPr>
        <p:txBody>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55899948-3FB8-C962-68DC-151F630DFA6E}"/>
              </a:ext>
            </a:extLst>
          </p:cNvPr>
          <p:cNvSpPr>
            <a:spLocks noGrp="1"/>
          </p:cNvSpPr>
          <p:nvPr>
            <p:ph idx="1"/>
          </p:nvPr>
        </p:nvSpPr>
        <p:spPr/>
        <p:txBody>
          <a:bodyPr/>
          <a:lstStyle/>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adotados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na</a:t>
            </a:r>
            <a:r>
              <a:rPr lang="en-US" b="1" dirty="0">
                <a:solidFill>
                  <a:srgbClr val="7030A0"/>
                </a:solidFill>
                <a:latin typeface="Varela Round" pitchFamily="2" charset="-79"/>
                <a:cs typeface="Varela Round" pitchFamily="2" charset="-79"/>
              </a:rPr>
              <a:t> RNDS </a:t>
            </a:r>
            <a:r>
              <a:rPr lang="en-US" dirty="0" err="1">
                <a:solidFill>
                  <a:srgbClr val="7030A0"/>
                </a:solidFill>
                <a:latin typeface="Varela Round" pitchFamily="2" charset="-79"/>
                <a:cs typeface="Varela Round" pitchFamily="2" charset="-79"/>
              </a:rPr>
              <a:t>brasileira</a:t>
            </a:r>
            <a:r>
              <a:rPr lang="en-US" dirty="0">
                <a:solidFill>
                  <a:srgbClr val="7030A0"/>
                </a:solidFill>
                <a:latin typeface="Varela Round" pitchFamily="2" charset="-79"/>
                <a:cs typeface="Varela Round" pitchFamily="2" charset="-79"/>
              </a:rPr>
              <a:t> para as </a:t>
            </a:r>
            <a:r>
              <a:rPr lang="en-US" dirty="0" err="1">
                <a:solidFill>
                  <a:srgbClr val="7030A0"/>
                </a:solidFill>
                <a:latin typeface="Varela Round" pitchFamily="2" charset="-79"/>
                <a:cs typeface="Varela Round" pitchFamily="2" charset="-79"/>
              </a:rPr>
              <a:t>seções</a:t>
            </a:r>
            <a:r>
              <a:rPr lang="en-US" dirty="0">
                <a:solidFill>
                  <a:srgbClr val="7030A0"/>
                </a:solidFill>
                <a:latin typeface="Varela Round" pitchFamily="2" charset="-79"/>
                <a:cs typeface="Varela Round" pitchFamily="2" charset="-79"/>
              </a:rPr>
              <a:t> de </a:t>
            </a:r>
            <a:r>
              <a:rPr lang="en-US" dirty="0" err="1">
                <a:solidFill>
                  <a:srgbClr val="7030A0"/>
                </a:solidFill>
                <a:latin typeface="Varela Round" pitchFamily="2" charset="-79"/>
                <a:cs typeface="Varela Round" pitchFamily="2" charset="-79"/>
              </a:rPr>
              <a:t>Imunização</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Exames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Alergias-Reações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Adversas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Medicamentos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Condições</a:t>
            </a:r>
            <a:r>
              <a:rPr lang="en-US" dirty="0">
                <a:solidFill>
                  <a:srgbClr val="7030A0"/>
                </a:solidFill>
                <a:latin typeface="Varela Round" pitchFamily="2" charset="-79"/>
                <a:cs typeface="Varela Round" pitchFamily="2" charset="-79"/>
              </a:rPr>
              <a:t> </a:t>
            </a:r>
          </a:p>
          <a:p>
            <a:pPr marL="385763" indent="-385763">
              <a:buFont typeface="+mj-lt"/>
              <a:buAutoNum type="arabicPeriod"/>
            </a:pPr>
            <a:r>
              <a:rPr lang="en-US" b="1" dirty="0" err="1">
                <a:solidFill>
                  <a:srgbClr val="7030A0"/>
                </a:solidFill>
                <a:latin typeface="Varela Round" pitchFamily="2" charset="-79"/>
                <a:cs typeface="Varela Round" pitchFamily="2" charset="-79"/>
              </a:rPr>
              <a:t>Identificação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CodeSystems</a:t>
            </a:r>
            <a:r>
              <a:rPr lang="en-US" b="1" dirty="0">
                <a:solidFill>
                  <a:srgbClr val="7030A0"/>
                </a:solidFill>
                <a:latin typeface="Varela Round" pitchFamily="2" charset="-79"/>
                <a:cs typeface="Varela Round" pitchFamily="2" charset="-79"/>
              </a:rPr>
              <a:t> e </a:t>
            </a:r>
            <a:r>
              <a:rPr lang="en-US" b="1" dirty="0" err="1">
                <a:solidFill>
                  <a:srgbClr val="7030A0"/>
                </a:solidFill>
                <a:latin typeface="Varela Round" pitchFamily="2" charset="-79"/>
                <a:cs typeface="Varela Round" pitchFamily="2" charset="-79"/>
              </a:rPr>
              <a:t>ValueSets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indicados</a:t>
            </a:r>
            <a:r>
              <a:rPr lang="en-US" b="1" dirty="0">
                <a:solidFill>
                  <a:srgbClr val="7030A0"/>
                </a:solidFill>
                <a:latin typeface="Varela Round" pitchFamily="2" charset="-79"/>
                <a:cs typeface="Varela Round" pitchFamily="2" charset="-79"/>
              </a:rPr>
              <a:t> no </a:t>
            </a:r>
            <a:r>
              <a:rPr lang="en-US" b="1" dirty="0" err="1">
                <a:solidFill>
                  <a:srgbClr val="7030A0"/>
                </a:solidFill>
                <a:latin typeface="Varela Round" pitchFamily="2" charset="-79"/>
                <a:cs typeface="Varela Round" pitchFamily="2" charset="-79"/>
              </a:rPr>
              <a:t>Guia</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Implementação</a:t>
            </a:r>
            <a:r>
              <a:rPr lang="en-US" b="1" dirty="0">
                <a:solidFill>
                  <a:srgbClr val="7030A0"/>
                </a:solidFill>
                <a:latin typeface="Varela Round" pitchFamily="2" charset="-79"/>
                <a:cs typeface="Varela Round" pitchFamily="2" charset="-79"/>
              </a:rPr>
              <a:t> do IPS (IG) </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https://</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build.fhir.org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ig</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/HL7/</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fhir-ips</a:t>
            </a:r>
            <a:r>
              <a:rPr lang="en-US" dirty="0">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a:t>
            </a:r>
            <a:r>
              <a:rPr lang="en-US" dirty="0" err="1">
                <a:solidFill>
                  <a:srgbClr val="7030A0"/>
                </a:solidFill>
                <a:latin typeface="Varela Round" pitchFamily="2" charset="-79"/>
                <a:cs typeface="Varela Round" pitchFamily="2" charset="-79"/>
                <a:hlinkClick r:id="rId2">
                  <a:extLst>
                    <a:ext uri="{A12FA001-AC4F-418D-AE19-62706E023703}">
                      <ahyp:hlinkClr xmlns:ahyp="http://schemas.microsoft.com/office/drawing/2018/hyperlinkcolor" xmlns="" val="tx"/>
                    </a:ext>
                  </a:extLst>
                </a:hlinkClick>
              </a:rPr>
              <a:t>ipsStructure.html</a:t>
            </a:r>
            <a:endParaRPr lang="en-US" dirty="0">
              <a:solidFill>
                <a:srgbClr val="7030A0"/>
              </a:solidFill>
              <a:latin typeface="Varela Round" pitchFamily="2" charset="-79"/>
              <a:cs typeface="Varela Round" pitchFamily="2" charset="-79"/>
            </a:endParaRPr>
          </a:p>
          <a:p>
            <a:pPr marL="385763" indent="-385763">
              <a:buFont typeface="+mj-lt"/>
              <a:buAutoNum type="arabicPeriod"/>
            </a:pPr>
            <a:r>
              <a:rPr lang="en-US" b="1" dirty="0">
                <a:solidFill>
                  <a:srgbClr val="7030A0"/>
                </a:solidFill>
                <a:latin typeface="Varela Round" pitchFamily="2" charset="-79"/>
                <a:cs typeface="Varela Round" pitchFamily="2" charset="-79"/>
              </a:rPr>
              <a:t>Carga de </a:t>
            </a:r>
            <a:r>
              <a:rPr lang="en-US" b="1" dirty="0" err="1">
                <a:solidFill>
                  <a:srgbClr val="7030A0"/>
                </a:solidFill>
                <a:latin typeface="Varela Round" pitchFamily="2" charset="-79"/>
                <a:cs typeface="Varela Round" pitchFamily="2" charset="-79"/>
              </a:rPr>
              <a:t>todos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esses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dicionários</a:t>
            </a:r>
            <a:r>
              <a:rPr lang="en-US" b="1" dirty="0">
                <a:solidFill>
                  <a:srgbClr val="7030A0"/>
                </a:solidFill>
                <a:latin typeface="Varela Round" pitchFamily="2" charset="-79"/>
                <a:cs typeface="Varela Round" pitchFamily="2" charset="-79"/>
              </a:rPr>
              <a:t> </a:t>
            </a:r>
            <a:r>
              <a:rPr lang="en-US" b="1" dirty="0" err="1">
                <a:solidFill>
                  <a:srgbClr val="7030A0"/>
                </a:solidFill>
                <a:latin typeface="Varela Round" pitchFamily="2" charset="-79"/>
                <a:cs typeface="Varela Round" pitchFamily="2" charset="-79"/>
              </a:rPr>
              <a:t>em</a:t>
            </a:r>
            <a:r>
              <a:rPr lang="en-US" b="1" dirty="0">
                <a:solidFill>
                  <a:srgbClr val="7030A0"/>
                </a:solidFill>
                <a:latin typeface="Varela Round" pitchFamily="2" charset="-79"/>
                <a:cs typeface="Varela Round" pitchFamily="2" charset="-79"/>
              </a:rPr>
              <a:t> um </a:t>
            </a:r>
            <a:r>
              <a:rPr lang="en-US" b="1" dirty="0" err="1">
                <a:solidFill>
                  <a:srgbClr val="7030A0"/>
                </a:solidFill>
                <a:latin typeface="Varela Round" pitchFamily="2" charset="-79"/>
                <a:cs typeface="Varela Round" pitchFamily="2" charset="-79"/>
              </a:rPr>
              <a:t>serviço</a:t>
            </a:r>
            <a:r>
              <a:rPr lang="en-US" b="1" dirty="0">
                <a:solidFill>
                  <a:srgbClr val="7030A0"/>
                </a:solidFill>
                <a:latin typeface="Varela Round" pitchFamily="2" charset="-79"/>
                <a:cs typeface="Varela Round" pitchFamily="2" charset="-79"/>
              </a:rPr>
              <a:t> de </a:t>
            </a:r>
            <a:r>
              <a:rPr lang="en-US" b="1" dirty="0" err="1">
                <a:solidFill>
                  <a:srgbClr val="7030A0"/>
                </a:solidFill>
                <a:latin typeface="Varela Round" pitchFamily="2" charset="-79"/>
                <a:cs typeface="Varela Round" pitchFamily="2" charset="-79"/>
              </a:rPr>
              <a:t>terminologia</a:t>
            </a:r>
            <a:r>
              <a:rPr lang="en-US" b="1"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compatível</a:t>
            </a:r>
            <a:r>
              <a:rPr lang="en-US" dirty="0">
                <a:solidFill>
                  <a:srgbClr val="7030A0"/>
                </a:solidFill>
                <a:latin typeface="Varela Round" pitchFamily="2" charset="-79"/>
                <a:cs typeface="Varela Round" pitchFamily="2" charset="-79"/>
              </a:rPr>
              <a:t> com o </a:t>
            </a:r>
            <a:r>
              <a:rPr lang="en-US" dirty="0" err="1">
                <a:solidFill>
                  <a:srgbClr val="7030A0"/>
                </a:solidFill>
                <a:latin typeface="Varela Round" pitchFamily="2" charset="-79"/>
                <a:cs typeface="Varela Round" pitchFamily="2" charset="-79"/>
              </a:rPr>
              <a:t>perfil</a:t>
            </a:r>
            <a:r>
              <a:rPr lang="en-US" dirty="0">
                <a:solidFill>
                  <a:srgbClr val="7030A0"/>
                </a:solidFill>
                <a:latin typeface="Varela Round" pitchFamily="2" charset="-79"/>
                <a:cs typeface="Varela Round" pitchFamily="2" charset="-79"/>
              </a:rPr>
              <a:t> SVCM IHE e com o </a:t>
            </a:r>
            <a:r>
              <a:rPr lang="en-US" dirty="0" err="1">
                <a:solidFill>
                  <a:srgbClr val="7030A0"/>
                </a:solidFill>
                <a:latin typeface="Varela Round" pitchFamily="2" charset="-79"/>
                <a:cs typeface="Varela Round" pitchFamily="2" charset="-79"/>
              </a:rPr>
              <a:t>padrão</a:t>
            </a:r>
            <a:r>
              <a:rPr lang="en-US" dirty="0">
                <a:solidFill>
                  <a:srgbClr val="7030A0"/>
                </a:solidFill>
                <a:latin typeface="Varela Round" pitchFamily="2" charset="-79"/>
                <a:cs typeface="Varela Round" pitchFamily="2" charset="-79"/>
              </a:rPr>
              <a:t> Common Terminology Service 2  sob as </a:t>
            </a:r>
            <a:r>
              <a:rPr lang="en-US" dirty="0" err="1">
                <a:solidFill>
                  <a:srgbClr val="7030A0"/>
                </a:solidFill>
                <a:latin typeface="Varela Round" pitchFamily="2" charset="-79"/>
                <a:cs typeface="Varela Round" pitchFamily="2" charset="-79"/>
              </a:rPr>
              <a:t>diferentes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organizações</a:t>
            </a:r>
            <a:r>
              <a:rPr lang="en-US" dirty="0">
                <a:solidFill>
                  <a:srgbClr val="7030A0"/>
                </a:solidFill>
                <a:latin typeface="Varela Round" pitchFamily="2" charset="-79"/>
                <a:cs typeface="Varela Round" pitchFamily="2" charset="-79"/>
              </a:rPr>
              <a:t> que </a:t>
            </a:r>
            <a:r>
              <a:rPr lang="en-US" dirty="0" err="1">
                <a:solidFill>
                  <a:srgbClr val="7030A0"/>
                </a:solidFill>
                <a:latin typeface="Varela Round" pitchFamily="2" charset="-79"/>
                <a:cs typeface="Varela Round" pitchFamily="2" charset="-79"/>
              </a:rPr>
              <a:t>devem</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manter</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cada</a:t>
            </a:r>
            <a:r>
              <a:rPr lang="en-US" dirty="0">
                <a:solidFill>
                  <a:srgbClr val="7030A0"/>
                </a:solidFill>
                <a:latin typeface="Varela Round" pitchFamily="2" charset="-79"/>
                <a:cs typeface="Varela Round" pitchFamily="2" charset="-79"/>
              </a:rPr>
              <a:t> um </a:t>
            </a:r>
            <a:r>
              <a:rPr lang="en-US" dirty="0" err="1">
                <a:solidFill>
                  <a:srgbClr val="7030A0"/>
                </a:solidFill>
                <a:latin typeface="Varela Round" pitchFamily="2" charset="-79"/>
                <a:cs typeface="Varela Round" pitchFamily="2" charset="-79"/>
              </a:rPr>
              <a:t>desses</a:t>
            </a:r>
            <a:r>
              <a:rPr lang="en-US" dirty="0">
                <a:solidFill>
                  <a:srgbClr val="7030A0"/>
                </a:solidFill>
                <a:latin typeface="Varela Round" pitchFamily="2" charset="-79"/>
                <a:cs typeface="Varela Round" pitchFamily="2" charset="-79"/>
              </a:rPr>
              <a:t> </a:t>
            </a:r>
            <a:r>
              <a:rPr lang="en-US" dirty="0" err="1">
                <a:solidFill>
                  <a:srgbClr val="7030A0"/>
                </a:solidFill>
                <a:latin typeface="Varela Round" pitchFamily="2" charset="-79"/>
                <a:cs typeface="Varela Round" pitchFamily="2" charset="-79"/>
              </a:rPr>
              <a:t>dicionários</a:t>
            </a:r>
            <a:endParaRPr lang="en-BR" dirty="0">
              <a:solidFill>
                <a:srgbClr val="7030A0"/>
              </a:solidFill>
              <a:latin typeface="Varela Round" pitchFamily="2" charset="-79"/>
              <a:cs typeface="Varela Round" pitchFamily="2" charset="-79"/>
            </a:endParaRPr>
          </a:p>
        </p:txBody>
      </p:sp>
      <p:grpSp>
        <p:nvGrpSpPr>
          <p:cNvPr id="4" name="Google Shape;73;p15">
            <a:extLst>
              <a:ext uri="{FF2B5EF4-FFF2-40B4-BE49-F238E27FC236}">
                <a16:creationId xmlns:a16="http://schemas.microsoft.com/office/drawing/2014/main" id="{D244AD08-A5E6-074A-C381-C4604FEE9AA0}"/>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9F69FEFF-8667-5DB3-BE21-8DF83FF1E85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F7536CF-83F2-9540-2F97-BB1310A79C2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D4797B5E-FAE0-7623-9121-C54F2DA6840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E3D34DA3-6FFC-AF96-FAEE-59586D75D9B8}"/>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F136D95B-E9A8-662B-CD44-BA60D4345BC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5C42C2F-F066-233B-A1B3-61EB1A23F673}"/>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25EC92F-6AFA-46CB-FDBC-C27954D8F476}"/>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15353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3B929-D2C7-06F4-37AE-2BB11114BB22}"/>
              </a:ext>
            </a:extLst>
          </p:cNvPr>
          <p:cNvSpPr>
            <a:spLocks noGrp="1"/>
          </p:cNvSpPr>
          <p:nvPr>
            <p:ph type="title"/>
          </p:nvPr>
        </p:nvSpPr>
        <p:spPr/>
        <p:txBody>
          <a:bodyPr>
            <a:normAutofit fontScale="90000"/>
          </a:bodyPr>
          <a:lstStyle/>
          <a:p>
            <a:r>
              <a:rPr lang="en-BR" dirty="0">
                <a:solidFill>
                  <a:srgbClr val="7030A0"/>
                </a:solidFill>
              </a:rPr>
              <a:t>Agenda</a:t>
            </a:r>
          </a:p>
        </p:txBody>
      </p:sp>
      <p:sp>
        <p:nvSpPr>
          <p:cNvPr id="3" name="Content Placeholder 2">
            <a:extLst>
              <a:ext uri="{FF2B5EF4-FFF2-40B4-BE49-F238E27FC236}">
                <a16:creationId xmlns:a16="http://schemas.microsoft.com/office/drawing/2014/main" id="{F403FB63-257E-FC3E-EBF5-F594743FC089}"/>
              </a:ext>
            </a:extLst>
          </p:cNvPr>
          <p:cNvSpPr>
            <a:spLocks noGrp="1"/>
          </p:cNvSpPr>
          <p:nvPr>
            <p:ph idx="1"/>
          </p:nvPr>
        </p:nvSpPr>
        <p:spPr/>
        <p:txBody>
          <a:bodyPr>
            <a:normAutofit lnSpcReduction="10000"/>
          </a:bodyPr>
          <a:lstStyle/>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Gestão do Projeto</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Objetivos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OBM</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Fases da Construção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Guia de Implementação IPS-B</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r</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asil</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Arquitetura proposta  </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Prova de Conceito - RACSEL Conectatona</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o</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ntribuições do IPS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Próximos passos IPS 2024</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Publicações – P</a:t>
            </a:r>
            <a:r>
              <a:rPr lang="en-US" dirty="0">
                <a:solidFill>
                  <a:srgbClr val="7030A0"/>
                </a:solidFill>
                <a:latin typeface="Verdana" panose="020B0604030504040204" pitchFamily="34" charset="0"/>
                <a:ea typeface="Verdana" panose="020B0604030504040204" pitchFamily="34" charset="0"/>
                <a:cs typeface="Verdana" panose="020B0604030504040204" pitchFamily="34" charset="0"/>
              </a:rPr>
              <a:t>a</a:t>
            </a:r>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rticipações em Eventos</a:t>
            </a:r>
          </a:p>
          <a:p>
            <a:r>
              <a:rPr lang="en-BR" dirty="0">
                <a:solidFill>
                  <a:srgbClr val="7030A0"/>
                </a:solidFill>
                <a:latin typeface="Verdana" panose="020B0604030504040204" pitchFamily="34" charset="0"/>
                <a:ea typeface="Verdana" panose="020B0604030504040204" pitchFamily="34" charset="0"/>
                <a:cs typeface="Verdana" panose="020B0604030504040204" pitchFamily="34" charset="0"/>
              </a:rPr>
              <a:t>Considerações Finais</a:t>
            </a:r>
          </a:p>
        </p:txBody>
      </p:sp>
      <p:grpSp>
        <p:nvGrpSpPr>
          <p:cNvPr id="4" name="Google Shape;73;p15">
            <a:extLst>
              <a:ext uri="{FF2B5EF4-FFF2-40B4-BE49-F238E27FC236}">
                <a16:creationId xmlns:a16="http://schemas.microsoft.com/office/drawing/2014/main" id="{9DC211A8-7613-95E0-66A3-0663511CE339}"/>
              </a:ext>
            </a:extLst>
          </p:cNvPr>
          <p:cNvGrpSpPr/>
          <p:nvPr/>
        </p:nvGrpSpPr>
        <p:grpSpPr>
          <a:xfrm>
            <a:off x="0" y="4568874"/>
            <a:ext cx="9144000" cy="613223"/>
            <a:chOff x="0" y="4474098"/>
            <a:chExt cx="9144000" cy="708000"/>
          </a:xfrm>
        </p:grpSpPr>
        <p:sp>
          <p:nvSpPr>
            <p:cNvPr id="5" name="Google Shape;74;p15">
              <a:extLst>
                <a:ext uri="{FF2B5EF4-FFF2-40B4-BE49-F238E27FC236}">
                  <a16:creationId xmlns:a16="http://schemas.microsoft.com/office/drawing/2014/main" id="{B00FA3A4-23EE-E420-2EFA-82F43FEF1D0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B4AA857B-D4CF-66AB-B776-76417D27B346}"/>
                </a:ext>
              </a:extLst>
            </p:cNvPr>
            <p:cNvGrpSpPr/>
            <p:nvPr/>
          </p:nvGrpSpPr>
          <p:grpSpPr>
            <a:xfrm>
              <a:off x="5592275" y="4645600"/>
              <a:ext cx="1216631" cy="485275"/>
              <a:chOff x="7676800" y="4493200"/>
              <a:chExt cx="1216631" cy="485275"/>
            </a:xfrm>
          </p:grpSpPr>
          <p:sp>
            <p:nvSpPr>
              <p:cNvPr id="9" name="Google Shape;76;p15">
                <a:extLst>
                  <a:ext uri="{FF2B5EF4-FFF2-40B4-BE49-F238E27FC236}">
                    <a16:creationId xmlns:a16="http://schemas.microsoft.com/office/drawing/2014/main" id="{125AF4C7-69FC-F76E-92C9-8F811B45C07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C7652A60-9B79-77D1-E658-70A57C37587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6123C64B-902D-FE7F-9E05-6692F360CFC4}"/>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7" name="Google Shape;79;p15">
              <a:extLst>
                <a:ext uri="{FF2B5EF4-FFF2-40B4-BE49-F238E27FC236}">
                  <a16:creationId xmlns:a16="http://schemas.microsoft.com/office/drawing/2014/main" id="{B13F575E-192D-F94D-11BC-3A169C6F0FE1}"/>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A5D1DAB-9B12-D2E3-134D-FCC7DDDE1C0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53503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omputer&#10;&#10;Description automatically generated">
            <a:extLst>
              <a:ext uri="{FF2B5EF4-FFF2-40B4-BE49-F238E27FC236}">
                <a16:creationId xmlns:a16="http://schemas.microsoft.com/office/drawing/2014/main" id="{FE445E52-9DCF-0707-44BB-01FCF912AD4F}"/>
              </a:ext>
            </a:extLst>
          </p:cNvPr>
          <p:cNvPicPr>
            <a:picLocks noChangeAspect="1"/>
          </p:cNvPicPr>
          <p:nvPr/>
        </p:nvPicPr>
        <p:blipFill>
          <a:blip r:embed="rId2"/>
          <a:stretch>
            <a:fillRect/>
          </a:stretch>
        </p:blipFill>
        <p:spPr>
          <a:xfrm>
            <a:off x="641703" y="482601"/>
            <a:ext cx="7860594" cy="4178299"/>
          </a:xfrm>
          <a:prstGeom prst="rect">
            <a:avLst/>
          </a:prstGeom>
        </p:spPr>
      </p:pic>
      <p:pic>
        <p:nvPicPr>
          <p:cNvPr id="8" name="Picture 7">
            <a:extLst>
              <a:ext uri="{FF2B5EF4-FFF2-40B4-BE49-F238E27FC236}">
                <a16:creationId xmlns:a16="http://schemas.microsoft.com/office/drawing/2014/main" id="{01EE9F95-E27F-D444-F399-CFB82D964E83}"/>
              </a:ext>
            </a:extLst>
          </p:cNvPr>
          <p:cNvPicPr>
            <a:picLocks noChangeAspect="1"/>
          </p:cNvPicPr>
          <p:nvPr/>
        </p:nvPicPr>
        <p:blipFill>
          <a:blip r:embed="rId3"/>
          <a:stretch>
            <a:fillRect/>
          </a:stretch>
        </p:blipFill>
        <p:spPr>
          <a:xfrm>
            <a:off x="1696576" y="1463245"/>
            <a:ext cx="5406567" cy="2640780"/>
          </a:xfrm>
          <a:prstGeom prst="rect">
            <a:avLst/>
          </a:prstGeom>
        </p:spPr>
      </p:pic>
      <p:sp>
        <p:nvSpPr>
          <p:cNvPr id="2" name="TextBox 1">
            <a:extLst>
              <a:ext uri="{FF2B5EF4-FFF2-40B4-BE49-F238E27FC236}">
                <a16:creationId xmlns:a16="http://schemas.microsoft.com/office/drawing/2014/main" id="{CAAD6133-2EFF-B44B-8375-D042B54405F9}"/>
              </a:ext>
            </a:extLst>
          </p:cNvPr>
          <p:cNvSpPr txBox="1"/>
          <p:nvPr/>
        </p:nvSpPr>
        <p:spPr>
          <a:xfrm>
            <a:off x="1828801" y="166255"/>
            <a:ext cx="6397905"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TERMINOLOGIAS CARREGADAS NO SERVIÇO DE TERMINOLOGIA OPEN CONCEPT LAB - OCL</a:t>
            </a:r>
          </a:p>
        </p:txBody>
      </p:sp>
      <p:grpSp>
        <p:nvGrpSpPr>
          <p:cNvPr id="3" name="Google Shape;73;p15">
            <a:extLst>
              <a:ext uri="{FF2B5EF4-FFF2-40B4-BE49-F238E27FC236}">
                <a16:creationId xmlns:a16="http://schemas.microsoft.com/office/drawing/2014/main" id="{924DB0F2-D917-5B61-1F9A-2A33163016DE}"/>
              </a:ext>
            </a:extLst>
          </p:cNvPr>
          <p:cNvGrpSpPr/>
          <p:nvPr/>
        </p:nvGrpSpPr>
        <p:grpSpPr>
          <a:xfrm>
            <a:off x="0" y="4585144"/>
            <a:ext cx="8449056" cy="596954"/>
            <a:chOff x="0" y="4474098"/>
            <a:chExt cx="9144000" cy="708000"/>
          </a:xfrm>
        </p:grpSpPr>
        <p:sp>
          <p:nvSpPr>
            <p:cNvPr id="4" name="Google Shape;74;p15">
              <a:extLst>
                <a:ext uri="{FF2B5EF4-FFF2-40B4-BE49-F238E27FC236}">
                  <a16:creationId xmlns:a16="http://schemas.microsoft.com/office/drawing/2014/main" id="{A9437E23-99F8-871A-5336-754F06D98B8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75;p15">
              <a:extLst>
                <a:ext uri="{FF2B5EF4-FFF2-40B4-BE49-F238E27FC236}">
                  <a16:creationId xmlns:a16="http://schemas.microsoft.com/office/drawing/2014/main" id="{6269931F-19B6-8107-A4C3-A8643737EE82}"/>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FF3FC189-8764-9367-862E-C4412625F88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B795ADFA-2B5B-41CA-F7BD-7151651A11E2}"/>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9A70BDEB-B30E-0B0A-9364-D6660699E7A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3BCE58-DD36-5FEB-B8F5-ED938475D01F}"/>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EEB0D43E-C8A5-6637-4ABD-1293B0F52728}"/>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275427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799F7-7518-837A-205A-0FF71CA286C1}"/>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FASES DA CONSTRUÇÃO DO IPS</a:t>
            </a:r>
          </a:p>
        </p:txBody>
      </p:sp>
      <p:sp>
        <p:nvSpPr>
          <p:cNvPr id="3" name="Content Placeholder 2">
            <a:extLst>
              <a:ext uri="{FF2B5EF4-FFF2-40B4-BE49-F238E27FC236}">
                <a16:creationId xmlns:a16="http://schemas.microsoft.com/office/drawing/2014/main" id="{18B25CFC-592F-6C51-12F6-1D3C413A78F9}"/>
              </a:ext>
            </a:extLst>
          </p:cNvPr>
          <p:cNvSpPr>
            <a:spLocks noGrp="1"/>
          </p:cNvSpPr>
          <p:nvPr>
            <p:ph idx="1"/>
          </p:nvPr>
        </p:nvSpPr>
        <p:spPr/>
        <p:txBody>
          <a:bodyPr/>
          <a:lstStyle/>
          <a:p>
            <a:pPr marL="385763" indent="-385763">
              <a:buClr>
                <a:srgbClr val="7030A0"/>
              </a:buClr>
              <a:buFont typeface="+mj-lt"/>
              <a:buAutoNum type="arabicPeriod" startAt="4"/>
            </a:pPr>
            <a:r>
              <a:rPr lang="en-US" dirty="0" err="1">
                <a:solidFill>
                  <a:srgbClr val="7030A0"/>
                </a:solidFill>
              </a:rPr>
              <a:t>Construção</a:t>
            </a:r>
            <a:r>
              <a:rPr lang="en-US" dirty="0">
                <a:solidFill>
                  <a:srgbClr val="7030A0"/>
                </a:solidFill>
              </a:rPr>
              <a:t> dos </a:t>
            </a:r>
            <a:r>
              <a:rPr lang="en-US" b="1" dirty="0" err="1">
                <a:solidFill>
                  <a:srgbClr val="7030A0"/>
                </a:solidFill>
              </a:rPr>
              <a:t>ConceptMaps</a:t>
            </a:r>
            <a:r>
              <a:rPr lang="en-US" dirty="0">
                <a:solidFill>
                  <a:srgbClr val="7030A0"/>
                </a:solidFill>
              </a:rPr>
              <a:t> que </a:t>
            </a:r>
            <a:r>
              <a:rPr lang="en-US" dirty="0" err="1">
                <a:solidFill>
                  <a:srgbClr val="7030A0"/>
                </a:solidFill>
              </a:rPr>
              <a:t>expressam</a:t>
            </a:r>
            <a:r>
              <a:rPr lang="en-US" dirty="0">
                <a:solidFill>
                  <a:srgbClr val="7030A0"/>
                </a:solidFill>
              </a:rPr>
              <a:t> </a:t>
            </a:r>
            <a:r>
              <a:rPr lang="en-US" b="1" dirty="0">
                <a:solidFill>
                  <a:srgbClr val="7030A0"/>
                </a:solidFill>
              </a:rPr>
              <a:t>o </a:t>
            </a:r>
            <a:r>
              <a:rPr lang="en-US" b="1" dirty="0" err="1">
                <a:solidFill>
                  <a:srgbClr val="7030A0"/>
                </a:solidFill>
              </a:rPr>
              <a:t>mapeamento</a:t>
            </a:r>
            <a:r>
              <a:rPr lang="en-US" b="1" dirty="0">
                <a:solidFill>
                  <a:srgbClr val="7030A0"/>
                </a:solidFill>
              </a:rPr>
              <a:t> dos </a:t>
            </a:r>
            <a:r>
              <a:rPr lang="en-US" b="1" dirty="0" err="1">
                <a:solidFill>
                  <a:srgbClr val="7030A0"/>
                </a:solidFill>
              </a:rPr>
              <a:t>dicionários</a:t>
            </a:r>
            <a:r>
              <a:rPr lang="en-US" b="1" dirty="0">
                <a:solidFill>
                  <a:srgbClr val="7030A0"/>
                </a:solidFill>
              </a:rPr>
              <a:t> </a:t>
            </a:r>
            <a:r>
              <a:rPr lang="en-US" b="1" dirty="0" err="1">
                <a:solidFill>
                  <a:srgbClr val="7030A0"/>
                </a:solidFill>
              </a:rPr>
              <a:t>brasileiros</a:t>
            </a:r>
            <a:r>
              <a:rPr lang="en-US" b="1" dirty="0">
                <a:solidFill>
                  <a:srgbClr val="7030A0"/>
                </a:solidFill>
              </a:rPr>
              <a:t> para as </a:t>
            </a:r>
            <a:r>
              <a:rPr lang="en-US" b="1" dirty="0" err="1">
                <a:solidFill>
                  <a:srgbClr val="7030A0"/>
                </a:solidFill>
              </a:rPr>
              <a:t>terminologias</a:t>
            </a:r>
            <a:r>
              <a:rPr lang="en-US" b="1" dirty="0">
                <a:solidFill>
                  <a:srgbClr val="7030A0"/>
                </a:solidFill>
              </a:rPr>
              <a:t> </a:t>
            </a:r>
            <a:r>
              <a:rPr lang="en-US" b="1" dirty="0" err="1">
                <a:solidFill>
                  <a:srgbClr val="7030A0"/>
                </a:solidFill>
              </a:rPr>
              <a:t>preferidas</a:t>
            </a:r>
            <a:r>
              <a:rPr lang="en-US" b="1" dirty="0">
                <a:solidFill>
                  <a:srgbClr val="7030A0"/>
                </a:solidFill>
              </a:rPr>
              <a:t> e </a:t>
            </a:r>
            <a:r>
              <a:rPr lang="en-US" b="1" dirty="0" err="1">
                <a:solidFill>
                  <a:srgbClr val="7030A0"/>
                </a:solidFill>
              </a:rPr>
              <a:t>exigidas</a:t>
            </a:r>
            <a:r>
              <a:rPr lang="en-US" b="1" dirty="0">
                <a:solidFill>
                  <a:srgbClr val="7030A0"/>
                </a:solidFill>
              </a:rPr>
              <a:t> </a:t>
            </a:r>
            <a:r>
              <a:rPr lang="en-US" b="1" dirty="0" err="1">
                <a:solidFill>
                  <a:srgbClr val="7030A0"/>
                </a:solidFill>
              </a:rPr>
              <a:t>pelo</a:t>
            </a:r>
            <a:r>
              <a:rPr lang="en-US" b="1" dirty="0">
                <a:solidFill>
                  <a:srgbClr val="7030A0"/>
                </a:solidFill>
              </a:rPr>
              <a:t> IPS</a:t>
            </a:r>
            <a:r>
              <a:rPr lang="en-US" dirty="0">
                <a:solidFill>
                  <a:srgbClr val="7030A0"/>
                </a:solidFill>
              </a:rPr>
              <a:t>. </a:t>
            </a:r>
          </a:p>
          <a:p>
            <a:pPr marL="385763" indent="-385763">
              <a:buClr>
                <a:srgbClr val="7030A0"/>
              </a:buClr>
              <a:buFont typeface="+mj-lt"/>
              <a:buAutoNum type="arabicPeriod" startAt="4"/>
            </a:pPr>
            <a:r>
              <a:rPr lang="en-US" dirty="0">
                <a:solidFill>
                  <a:srgbClr val="7030A0"/>
                </a:solidFill>
              </a:rPr>
              <a:t>O </a:t>
            </a:r>
            <a:r>
              <a:rPr lang="en-US" dirty="0" err="1">
                <a:solidFill>
                  <a:srgbClr val="7030A0"/>
                </a:solidFill>
              </a:rPr>
              <a:t>processo</a:t>
            </a:r>
            <a:r>
              <a:rPr lang="en-US" dirty="0">
                <a:solidFill>
                  <a:srgbClr val="7030A0"/>
                </a:solidFill>
              </a:rPr>
              <a:t> de </a:t>
            </a:r>
            <a:r>
              <a:rPr lang="en-US" dirty="0" err="1">
                <a:solidFill>
                  <a:srgbClr val="7030A0"/>
                </a:solidFill>
              </a:rPr>
              <a:t>mapeamento</a:t>
            </a:r>
            <a:r>
              <a:rPr lang="en-US" dirty="0">
                <a:solidFill>
                  <a:srgbClr val="7030A0"/>
                </a:solidFill>
              </a:rPr>
              <a:t> </a:t>
            </a:r>
            <a:r>
              <a:rPr lang="en-US" dirty="0" err="1">
                <a:solidFill>
                  <a:srgbClr val="7030A0"/>
                </a:solidFill>
              </a:rPr>
              <a:t>seguiu</a:t>
            </a:r>
            <a:r>
              <a:rPr lang="en-US" dirty="0">
                <a:solidFill>
                  <a:srgbClr val="7030A0"/>
                </a:solidFill>
              </a:rPr>
              <a:t> a ISO/TR 12300:2014 </a:t>
            </a:r>
            <a:r>
              <a:rPr lang="en-US" dirty="0" err="1">
                <a:solidFill>
                  <a:srgbClr val="7030A0"/>
                </a:solidFill>
              </a:rPr>
              <a:t>Informática</a:t>
            </a:r>
            <a:r>
              <a:rPr lang="en-US" dirty="0">
                <a:solidFill>
                  <a:srgbClr val="7030A0"/>
                </a:solidFill>
              </a:rPr>
              <a:t> </a:t>
            </a:r>
            <a:r>
              <a:rPr lang="en-US" dirty="0" err="1">
                <a:solidFill>
                  <a:srgbClr val="7030A0"/>
                </a:solidFill>
              </a:rPr>
              <a:t>em</a:t>
            </a:r>
            <a:r>
              <a:rPr lang="en-US" dirty="0">
                <a:solidFill>
                  <a:srgbClr val="7030A0"/>
                </a:solidFill>
              </a:rPr>
              <a:t> </a:t>
            </a:r>
            <a:r>
              <a:rPr lang="en-US" dirty="0" err="1">
                <a:solidFill>
                  <a:srgbClr val="7030A0"/>
                </a:solidFill>
              </a:rPr>
              <a:t>Saúde</a:t>
            </a:r>
            <a:r>
              <a:rPr lang="en-US" dirty="0">
                <a:solidFill>
                  <a:srgbClr val="7030A0"/>
                </a:solidFill>
              </a:rPr>
              <a:t> – </a:t>
            </a:r>
            <a:r>
              <a:rPr lang="en-US" dirty="0" err="1">
                <a:solidFill>
                  <a:srgbClr val="7030A0"/>
                </a:solidFill>
              </a:rPr>
              <a:t>Princípios</a:t>
            </a:r>
            <a:r>
              <a:rPr lang="en-US" dirty="0">
                <a:solidFill>
                  <a:srgbClr val="7030A0"/>
                </a:solidFill>
              </a:rPr>
              <a:t> de </a:t>
            </a:r>
            <a:r>
              <a:rPr lang="en-US" dirty="0" err="1">
                <a:solidFill>
                  <a:srgbClr val="7030A0"/>
                </a:solidFill>
              </a:rPr>
              <a:t>mapeamento</a:t>
            </a:r>
            <a:r>
              <a:rPr lang="en-US" dirty="0">
                <a:solidFill>
                  <a:srgbClr val="7030A0"/>
                </a:solidFill>
              </a:rPr>
              <a:t> entre </a:t>
            </a:r>
            <a:r>
              <a:rPr lang="en-US" dirty="0" err="1">
                <a:solidFill>
                  <a:srgbClr val="7030A0"/>
                </a:solidFill>
              </a:rPr>
              <a:t>sistemas</a:t>
            </a:r>
            <a:r>
              <a:rPr lang="en-US" dirty="0">
                <a:solidFill>
                  <a:srgbClr val="7030A0"/>
                </a:solidFill>
              </a:rPr>
              <a:t> </a:t>
            </a:r>
            <a:r>
              <a:rPr lang="en-US" dirty="0" err="1">
                <a:solidFill>
                  <a:srgbClr val="7030A0"/>
                </a:solidFill>
              </a:rPr>
              <a:t>terminológicos</a:t>
            </a:r>
            <a:r>
              <a:rPr lang="en-US" dirty="0">
                <a:solidFill>
                  <a:srgbClr val="7030A0"/>
                </a:solidFill>
              </a:rPr>
              <a:t>  </a:t>
            </a:r>
            <a:r>
              <a:rPr lang="en-US" dirty="0" err="1">
                <a:solidFill>
                  <a:srgbClr val="7030A0"/>
                </a:solidFill>
              </a:rPr>
              <a:t>indicando</a:t>
            </a:r>
            <a:r>
              <a:rPr lang="en-US" dirty="0">
                <a:solidFill>
                  <a:srgbClr val="7030A0"/>
                </a:solidFill>
              </a:rPr>
              <a:t> a </a:t>
            </a:r>
            <a:r>
              <a:rPr lang="en-US" dirty="0" err="1">
                <a:solidFill>
                  <a:srgbClr val="7030A0"/>
                </a:solidFill>
              </a:rPr>
              <a:t>cardinalidade</a:t>
            </a:r>
            <a:r>
              <a:rPr lang="en-US" dirty="0">
                <a:solidFill>
                  <a:srgbClr val="7030A0"/>
                </a:solidFill>
              </a:rPr>
              <a:t> e </a:t>
            </a:r>
            <a:r>
              <a:rPr lang="en-US" dirty="0" err="1">
                <a:solidFill>
                  <a:srgbClr val="7030A0"/>
                </a:solidFill>
              </a:rPr>
              <a:t>grau</a:t>
            </a:r>
            <a:r>
              <a:rPr lang="en-US" dirty="0">
                <a:solidFill>
                  <a:srgbClr val="7030A0"/>
                </a:solidFill>
              </a:rPr>
              <a:t> de </a:t>
            </a:r>
            <a:r>
              <a:rPr lang="en-US" dirty="0" err="1">
                <a:solidFill>
                  <a:srgbClr val="7030A0"/>
                </a:solidFill>
              </a:rPr>
              <a:t>equivalência</a:t>
            </a:r>
            <a:r>
              <a:rPr lang="en-US" dirty="0">
                <a:solidFill>
                  <a:srgbClr val="7030A0"/>
                </a:solidFill>
              </a:rPr>
              <a:t> </a:t>
            </a:r>
            <a:r>
              <a:rPr lang="en-US" dirty="0" err="1">
                <a:solidFill>
                  <a:srgbClr val="7030A0"/>
                </a:solidFill>
              </a:rPr>
              <a:t>semântica</a:t>
            </a:r>
            <a:r>
              <a:rPr lang="en-US" dirty="0">
                <a:solidFill>
                  <a:srgbClr val="7030A0"/>
                </a:solidFill>
              </a:rPr>
              <a:t> entre </a:t>
            </a:r>
            <a:r>
              <a:rPr lang="en-US" dirty="0" err="1">
                <a:solidFill>
                  <a:srgbClr val="7030A0"/>
                </a:solidFill>
              </a:rPr>
              <a:t>os</a:t>
            </a:r>
            <a:r>
              <a:rPr lang="en-US" dirty="0">
                <a:solidFill>
                  <a:srgbClr val="7030A0"/>
                </a:solidFill>
              </a:rPr>
              <a:t> </a:t>
            </a:r>
            <a:r>
              <a:rPr lang="en-US" dirty="0" err="1">
                <a:solidFill>
                  <a:srgbClr val="7030A0"/>
                </a:solidFill>
              </a:rPr>
              <a:t>conceitos</a:t>
            </a:r>
            <a:endParaRPr lang="en-US" dirty="0">
              <a:solidFill>
                <a:srgbClr val="7030A0"/>
              </a:solidFill>
            </a:endParaRPr>
          </a:p>
          <a:p>
            <a:pPr marL="385763" indent="-385763">
              <a:buFont typeface="+mj-lt"/>
              <a:buAutoNum type="arabicPeriod" startAt="4"/>
            </a:pPr>
            <a:endParaRPr lang="en-BR" dirty="0"/>
          </a:p>
        </p:txBody>
      </p:sp>
      <p:pic>
        <p:nvPicPr>
          <p:cNvPr id="4" name="Picture 3">
            <a:extLst>
              <a:ext uri="{FF2B5EF4-FFF2-40B4-BE49-F238E27FC236}">
                <a16:creationId xmlns:a16="http://schemas.microsoft.com/office/drawing/2014/main" id="{F9DF6C98-59C4-83B1-7471-DE65F0507F85}"/>
              </a:ext>
            </a:extLst>
          </p:cNvPr>
          <p:cNvPicPr>
            <a:picLocks noChangeAspect="1"/>
          </p:cNvPicPr>
          <p:nvPr/>
        </p:nvPicPr>
        <p:blipFill>
          <a:blip r:embed="rId2"/>
          <a:stretch>
            <a:fillRect/>
          </a:stretch>
        </p:blipFill>
        <p:spPr>
          <a:xfrm>
            <a:off x="1657350" y="1510154"/>
            <a:ext cx="5829300" cy="3122569"/>
          </a:xfrm>
          <a:prstGeom prst="rect">
            <a:avLst/>
          </a:prstGeom>
        </p:spPr>
      </p:pic>
      <p:grpSp>
        <p:nvGrpSpPr>
          <p:cNvPr id="5" name="Google Shape;73;p15">
            <a:extLst>
              <a:ext uri="{FF2B5EF4-FFF2-40B4-BE49-F238E27FC236}">
                <a16:creationId xmlns:a16="http://schemas.microsoft.com/office/drawing/2014/main" id="{A783B158-8963-583B-8EF2-075F7223A5E5}"/>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07F3C521-9FF0-92DB-2BB1-EB359E77EFA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93AEACB7-BFB6-0F86-9001-5E15646C35F6}"/>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60A1099-C53C-90CE-7EA2-1AB8691B2D78}"/>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F8B13351-6434-3B4F-D96A-75F52347ACF1}"/>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4C245E37-01C3-69B9-936A-B40C1596ADF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3A0EBE99-8D81-6D7C-12DF-33CCEE0D7287}"/>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CE05659-7BD5-C874-4A64-01DD484A462D}"/>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21544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371E97-B5E7-96C2-B135-1C7887F66FB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4AFDCAB-C6F2-781B-9DA2-9D4C422360A7}"/>
              </a:ext>
            </a:extLst>
          </p:cNvPr>
          <p:cNvPicPr>
            <a:picLocks noChangeAspect="1"/>
          </p:cNvPicPr>
          <p:nvPr/>
        </p:nvPicPr>
        <p:blipFill>
          <a:blip r:embed="rId3"/>
          <a:stretch>
            <a:fillRect/>
          </a:stretch>
        </p:blipFill>
        <p:spPr>
          <a:xfrm>
            <a:off x="219100" y="426979"/>
            <a:ext cx="7267550" cy="3952789"/>
          </a:xfrm>
          <a:prstGeom prst="rect">
            <a:avLst/>
          </a:prstGeom>
        </p:spPr>
      </p:pic>
      <p:sp>
        <p:nvSpPr>
          <p:cNvPr id="5" name="TextBox 4">
            <a:extLst>
              <a:ext uri="{FF2B5EF4-FFF2-40B4-BE49-F238E27FC236}">
                <a16:creationId xmlns:a16="http://schemas.microsoft.com/office/drawing/2014/main" id="{73C25FE9-2904-1E77-011A-6CDC4779B45D}"/>
              </a:ext>
            </a:extLst>
          </p:cNvPr>
          <p:cNvSpPr txBox="1"/>
          <p:nvPr/>
        </p:nvSpPr>
        <p:spPr>
          <a:xfrm>
            <a:off x="1724892" y="218209"/>
            <a:ext cx="4461478" cy="253916"/>
          </a:xfrm>
          <a:prstGeom prst="rect">
            <a:avLst/>
          </a:prstGeom>
          <a:noFill/>
        </p:spPr>
        <p:txBody>
          <a:bodyPr wrap="none" rtlCol="0">
            <a:spAutoFit/>
          </a:bodyPr>
          <a:lstStyle/>
          <a:p>
            <a:r>
              <a:rPr lang="en-BR" sz="1050" dirty="0">
                <a:solidFill>
                  <a:srgbClr val="7030A0"/>
                </a:solidFill>
                <a:latin typeface="Varela Round" pitchFamily="2" charset="-79"/>
                <a:cs typeface="Varela Round" pitchFamily="2" charset="-79"/>
              </a:rPr>
              <a:t>MAPEAMENTO DE TERMINOLOGIAS RNDS PARA SNOMED - IPS</a:t>
            </a:r>
          </a:p>
        </p:txBody>
      </p:sp>
      <p:grpSp>
        <p:nvGrpSpPr>
          <p:cNvPr id="2" name="Google Shape;73;p15">
            <a:extLst>
              <a:ext uri="{FF2B5EF4-FFF2-40B4-BE49-F238E27FC236}">
                <a16:creationId xmlns:a16="http://schemas.microsoft.com/office/drawing/2014/main" id="{8A52BC4C-7755-F728-EEFD-0A94C608208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F7754161-99E7-32C8-9733-05ECD3060E57}"/>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DE10E283-703B-9D17-2173-D4F24DA24A29}"/>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5F8DD7FE-E36D-167F-2706-D54228EE3BBF}"/>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CBA5C603-D892-F451-70F0-CF9B947E62A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D982D4B8-7CF7-B34C-00A9-F55318226F42}"/>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2753C1CA-816E-BD54-C12D-AF683A9E8C82}"/>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577D9E2C-FEEC-2390-947B-9B098C0D65E1}"/>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985661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1">
            <a:extLst>
              <a:ext uri="{FF2B5EF4-FFF2-40B4-BE49-F238E27FC236}">
                <a16:creationId xmlns:a16="http://schemas.microsoft.com/office/drawing/2014/main" id="{F589B8AB-14C7-BA02-48CC-E9DCD3FF3B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089" y="1483670"/>
            <a:ext cx="5601634" cy="3097893"/>
          </a:xfrm>
          <a:prstGeom prst="rect">
            <a:avLst/>
          </a:prstGeom>
          <a:noFill/>
          <a:ln>
            <a:noFill/>
          </a:ln>
        </p:spPr>
      </p:pic>
      <p:grpSp>
        <p:nvGrpSpPr>
          <p:cNvPr id="7" name="Google Shape;73;p15">
            <a:extLst>
              <a:ext uri="{FF2B5EF4-FFF2-40B4-BE49-F238E27FC236}">
                <a16:creationId xmlns:a16="http://schemas.microsoft.com/office/drawing/2014/main" id="{D05D67DF-6047-7167-7DB7-136FE4BD8EE2}"/>
              </a:ext>
            </a:extLst>
          </p:cNvPr>
          <p:cNvGrpSpPr/>
          <p:nvPr/>
        </p:nvGrpSpPr>
        <p:grpSpPr>
          <a:xfrm>
            <a:off x="0" y="4585144"/>
            <a:ext cx="8449056" cy="596954"/>
            <a:chOff x="0" y="4474098"/>
            <a:chExt cx="9144000" cy="708000"/>
          </a:xfrm>
        </p:grpSpPr>
        <p:sp>
          <p:nvSpPr>
            <p:cNvPr id="8" name="Google Shape;74;p15">
              <a:extLst>
                <a:ext uri="{FF2B5EF4-FFF2-40B4-BE49-F238E27FC236}">
                  <a16:creationId xmlns:a16="http://schemas.microsoft.com/office/drawing/2014/main" id="{78888411-C8CD-9846-11D8-0DEE98443B98}"/>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75;p15">
              <a:extLst>
                <a:ext uri="{FF2B5EF4-FFF2-40B4-BE49-F238E27FC236}">
                  <a16:creationId xmlns:a16="http://schemas.microsoft.com/office/drawing/2014/main" id="{9489A0DC-38EB-AD68-232E-5E302E6A0688}"/>
                </a:ext>
              </a:extLst>
            </p:cNvPr>
            <p:cNvGrpSpPr/>
            <p:nvPr/>
          </p:nvGrpSpPr>
          <p:grpSpPr>
            <a:xfrm>
              <a:off x="5592275" y="4645600"/>
              <a:ext cx="1343375" cy="533264"/>
              <a:chOff x="7676800" y="4493200"/>
              <a:chExt cx="1343375" cy="533264"/>
            </a:xfrm>
          </p:grpSpPr>
          <p:sp>
            <p:nvSpPr>
              <p:cNvPr id="12" name="Google Shape;76;p15">
                <a:extLst>
                  <a:ext uri="{FF2B5EF4-FFF2-40B4-BE49-F238E27FC236}">
                    <a16:creationId xmlns:a16="http://schemas.microsoft.com/office/drawing/2014/main" id="{0964824E-DC6D-9B50-739D-5505298609C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7;p15">
                <a:extLst>
                  <a:ext uri="{FF2B5EF4-FFF2-40B4-BE49-F238E27FC236}">
                    <a16:creationId xmlns:a16="http://schemas.microsoft.com/office/drawing/2014/main" id="{8428277F-8D7A-A043-6130-50C91195574B}"/>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4" name="Google Shape;78;p15">
                <a:extLst>
                  <a:ext uri="{FF2B5EF4-FFF2-40B4-BE49-F238E27FC236}">
                    <a16:creationId xmlns:a16="http://schemas.microsoft.com/office/drawing/2014/main" id="{722BB4A3-DA14-3FA7-8A67-109040C37179}"/>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0" name="Google Shape;79;p15">
              <a:extLst>
                <a:ext uri="{FF2B5EF4-FFF2-40B4-BE49-F238E27FC236}">
                  <a16:creationId xmlns:a16="http://schemas.microsoft.com/office/drawing/2014/main" id="{30841B4D-9DFF-E4BC-1A4F-6CA5ECBE2C34}"/>
                </a:ext>
              </a:extLst>
            </p:cNvPr>
            <p:cNvPicPr preferRelativeResize="0"/>
            <p:nvPr/>
          </p:nvPicPr>
          <p:blipFill>
            <a:blip r:embed="rId3">
              <a:alphaModFix/>
            </a:blip>
            <a:stretch>
              <a:fillRect/>
            </a:stretch>
          </p:blipFill>
          <p:spPr>
            <a:xfrm>
              <a:off x="4079400" y="4645612"/>
              <a:ext cx="1360476" cy="366650"/>
            </a:xfrm>
            <a:prstGeom prst="rect">
              <a:avLst/>
            </a:prstGeom>
            <a:noFill/>
            <a:ln>
              <a:noFill/>
            </a:ln>
          </p:spPr>
        </p:pic>
        <p:pic>
          <p:nvPicPr>
            <p:cNvPr id="11" name="Google Shape;80;p15">
              <a:extLst>
                <a:ext uri="{FF2B5EF4-FFF2-40B4-BE49-F238E27FC236}">
                  <a16:creationId xmlns:a16="http://schemas.microsoft.com/office/drawing/2014/main" id="{1FC41489-A5FA-E413-366C-8BCD8E64F6EB}"/>
                </a:ext>
              </a:extLst>
            </p:cNvPr>
            <p:cNvPicPr preferRelativeResize="0"/>
            <p:nvPr/>
          </p:nvPicPr>
          <p:blipFill>
            <a:blip r:embed="rId4">
              <a:alphaModFix amt="77000"/>
            </a:blip>
            <a:stretch>
              <a:fillRect/>
            </a:stretch>
          </p:blipFill>
          <p:spPr>
            <a:xfrm>
              <a:off x="2335077" y="4542086"/>
              <a:ext cx="1537777" cy="573714"/>
            </a:xfrm>
            <a:prstGeom prst="rect">
              <a:avLst/>
            </a:prstGeom>
            <a:noFill/>
            <a:ln>
              <a:noFill/>
            </a:ln>
          </p:spPr>
        </p:pic>
      </p:grpSp>
      <p:sp>
        <p:nvSpPr>
          <p:cNvPr id="2" name="CaixaDeTexto 1">
            <a:extLst>
              <a:ext uri="{FF2B5EF4-FFF2-40B4-BE49-F238E27FC236}">
                <a16:creationId xmlns:a16="http://schemas.microsoft.com/office/drawing/2014/main" id="{8CA72AB5-9567-2BF5-F1A1-D133D23A646D}"/>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
        <p:nvSpPr>
          <p:cNvPr id="16" name="Google Shape;748;p75">
            <a:extLst>
              <a:ext uri="{FF2B5EF4-FFF2-40B4-BE49-F238E27FC236}">
                <a16:creationId xmlns:a16="http://schemas.microsoft.com/office/drawing/2014/main" id="{BA1D0EF8-9A2B-6C9B-C4BE-66B2D34A1A01}"/>
              </a:ext>
            </a:extLst>
          </p:cNvPr>
          <p:cNvSpPr/>
          <p:nvPr/>
        </p:nvSpPr>
        <p:spPr>
          <a:xfrm>
            <a:off x="1036750" y="819662"/>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sz="1050" b="1" dirty="0">
                <a:latin typeface="Raleway"/>
                <a:ea typeface="Raleway"/>
                <a:cs typeface="Raleway"/>
                <a:sym typeface="Raleway"/>
              </a:rPr>
              <a:t>códigos que não estão presentes na SNOMED CT</a:t>
            </a:r>
            <a:endParaRPr sz="1050" b="1" dirty="0">
              <a:latin typeface="Raleway"/>
              <a:ea typeface="Raleway"/>
              <a:cs typeface="Raleway"/>
              <a:sym typeface="Raleway"/>
            </a:endParaRPr>
          </a:p>
        </p:txBody>
      </p:sp>
      <p:sp>
        <p:nvSpPr>
          <p:cNvPr id="17" name="Google Shape;749;p75">
            <a:extLst>
              <a:ext uri="{FF2B5EF4-FFF2-40B4-BE49-F238E27FC236}">
                <a16:creationId xmlns:a16="http://schemas.microsoft.com/office/drawing/2014/main" id="{8DEC4574-5BD2-4791-2241-7FBD077F6AC7}"/>
              </a:ext>
            </a:extLst>
          </p:cNvPr>
          <p:cNvSpPr/>
          <p:nvPr/>
        </p:nvSpPr>
        <p:spPr>
          <a:xfrm>
            <a:off x="692616" y="88778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2341407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ECAE1D38-1FDB-DD65-51CF-DDB9F73E27AB}"/>
              </a:ext>
            </a:extLst>
          </p:cNvPr>
          <p:cNvGraphicFramePr>
            <a:graphicFrameLocks noGrp="1"/>
          </p:cNvGraphicFramePr>
          <p:nvPr>
            <p:extLst>
              <p:ext uri="{D42A27DB-BD31-4B8C-83A1-F6EECF244321}">
                <p14:modId xmlns:p14="http://schemas.microsoft.com/office/powerpoint/2010/main" val="562556438"/>
              </p:ext>
            </p:extLst>
          </p:nvPr>
        </p:nvGraphicFramePr>
        <p:xfrm>
          <a:off x="435837" y="1567966"/>
          <a:ext cx="8307223" cy="3452208"/>
        </p:xfrm>
        <a:graphic>
          <a:graphicData uri="http://schemas.openxmlformats.org/drawingml/2006/table">
            <a:tbl>
              <a:tblPr firstRow="1" firstCol="1" bandRow="1">
                <a:tableStyleId>{2D5ABB26-0587-4C30-8999-92F81FD0307C}</a:tableStyleId>
              </a:tblPr>
              <a:tblGrid>
                <a:gridCol w="777667">
                  <a:extLst>
                    <a:ext uri="{9D8B030D-6E8A-4147-A177-3AD203B41FA5}">
                      <a16:colId xmlns:a16="http://schemas.microsoft.com/office/drawing/2014/main" val="9732523"/>
                    </a:ext>
                  </a:extLst>
                </a:gridCol>
                <a:gridCol w="1905712">
                  <a:extLst>
                    <a:ext uri="{9D8B030D-6E8A-4147-A177-3AD203B41FA5}">
                      <a16:colId xmlns:a16="http://schemas.microsoft.com/office/drawing/2014/main" val="76262983"/>
                    </a:ext>
                  </a:extLst>
                </a:gridCol>
                <a:gridCol w="1740054">
                  <a:extLst>
                    <a:ext uri="{9D8B030D-6E8A-4147-A177-3AD203B41FA5}">
                      <a16:colId xmlns:a16="http://schemas.microsoft.com/office/drawing/2014/main" val="2853860511"/>
                    </a:ext>
                  </a:extLst>
                </a:gridCol>
                <a:gridCol w="1840634">
                  <a:extLst>
                    <a:ext uri="{9D8B030D-6E8A-4147-A177-3AD203B41FA5}">
                      <a16:colId xmlns:a16="http://schemas.microsoft.com/office/drawing/2014/main" val="4118260375"/>
                    </a:ext>
                  </a:extLst>
                </a:gridCol>
                <a:gridCol w="2043156">
                  <a:extLst>
                    <a:ext uri="{9D8B030D-6E8A-4147-A177-3AD203B41FA5}">
                      <a16:colId xmlns:a16="http://schemas.microsoft.com/office/drawing/2014/main" val="2277752796"/>
                    </a:ext>
                  </a:extLst>
                </a:gridCol>
              </a:tblGrid>
              <a:tr h="679195">
                <a:tc>
                  <a:txBody>
                    <a:bodyPr/>
                    <a:lstStyle/>
                    <a:p>
                      <a:pPr algn="just">
                        <a:lnSpc>
                          <a:spcPct val="107000"/>
                        </a:lnSpc>
                        <a:spcAft>
                          <a:spcPts val="800"/>
                        </a:spcAft>
                      </a:pPr>
                      <a:r>
                        <a:rPr lang="pt-BR" sz="1050" kern="100" dirty="0" err="1">
                          <a:effectLst/>
                        </a:rPr>
                        <a:t>Brazilian</a:t>
                      </a:r>
                      <a:r>
                        <a:rPr lang="pt-BR" sz="1050" kern="100" dirty="0">
                          <a:effectLst/>
                        </a:rPr>
                        <a:t> </a:t>
                      </a:r>
                      <a:r>
                        <a:rPr lang="pt-BR" sz="1050" kern="100" dirty="0" err="1">
                          <a:effectLst/>
                        </a:rPr>
                        <a:t>Vaccine</a:t>
                      </a:r>
                      <a:r>
                        <a:rPr lang="pt-BR" sz="1050" kern="100" dirty="0">
                          <a:effectLst/>
                        </a:rPr>
                        <a:t> </a:t>
                      </a:r>
                      <a:r>
                        <a:rPr lang="pt-BR" sz="1050" kern="100" dirty="0" err="1">
                          <a:effectLst/>
                        </a:rPr>
                        <a:t>List</a:t>
                      </a:r>
                      <a:r>
                        <a:rPr lang="pt-BR" sz="1050" kern="100" dirty="0">
                          <a:effectLst/>
                        </a:rPr>
                        <a:t> </a:t>
                      </a:r>
                      <a:r>
                        <a:rPr lang="pt-BR" sz="1050" kern="100" dirty="0" err="1">
                          <a:effectLst/>
                        </a:rPr>
                        <a:t>Code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Brazilian Vaccine List PT BR</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50" kern="100" dirty="0">
                          <a:effectLst/>
                        </a:rPr>
                        <a:t>BR </a:t>
                      </a:r>
                      <a:r>
                        <a:rPr lang="pt-BR" sz="1050" kern="100" dirty="0" err="1">
                          <a:effectLst/>
                        </a:rPr>
                        <a:t>Vaccine</a:t>
                      </a:r>
                      <a:r>
                        <a:rPr lang="pt-BR" sz="1050" kern="100" dirty="0">
                          <a:effectLst/>
                        </a:rPr>
                        <a:t> </a:t>
                      </a:r>
                      <a:r>
                        <a:rPr lang="pt-BR" sz="1050" kern="100" dirty="0" err="1">
                          <a:effectLst/>
                        </a:rPr>
                        <a:t>List</a:t>
                      </a:r>
                      <a:r>
                        <a:rPr lang="pt-BR" sz="1050" kern="100" dirty="0">
                          <a:effectLst/>
                        </a:rPr>
                        <a:t> - </a:t>
                      </a:r>
                      <a:r>
                        <a:rPr lang="pt-BR" sz="1050" kern="100" dirty="0" err="1">
                          <a:effectLst/>
                        </a:rPr>
                        <a:t>translated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a:effectLst/>
                        </a:rPr>
                        <a:t>SNOMEC CT Core concept ID</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50" kern="100" dirty="0">
                          <a:effectLst/>
                        </a:rPr>
                        <a:t>SNOMEC CT Core concept ID</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4802956"/>
                  </a:ext>
                </a:extLst>
              </a:tr>
              <a:tr h="484043">
                <a:tc>
                  <a:txBody>
                    <a:bodyPr/>
                    <a:lstStyle/>
                    <a:p>
                      <a:pPr algn="just">
                        <a:lnSpc>
                          <a:spcPct val="107000"/>
                        </a:lnSpc>
                        <a:spcAft>
                          <a:spcPts val="800"/>
                        </a:spcAft>
                      </a:pPr>
                      <a:r>
                        <a:rPr lang="pt-BR" sz="1000" kern="100" dirty="0">
                          <a:effectLst/>
                        </a:rPr>
                        <a:t>2</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Soro antitetânico</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tetanus</a:t>
                      </a:r>
                      <a:r>
                        <a:rPr lang="pt-BR" sz="1000" kern="100" dirty="0">
                          <a:effectLst/>
                        </a:rPr>
                        <a:t> </a:t>
                      </a:r>
                      <a:r>
                        <a:rPr lang="pt-BR" sz="1000" kern="100" dirty="0" err="1">
                          <a:effectLst/>
                        </a:rPr>
                        <a:t>antitoxin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384706007</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tetanus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8462069"/>
                  </a:ext>
                </a:extLst>
              </a:tr>
              <a:tr h="827709">
                <a:tc>
                  <a:txBody>
                    <a:bodyPr/>
                    <a:lstStyle/>
                    <a:p>
                      <a:pPr algn="just">
                        <a:lnSpc>
                          <a:spcPct val="107000"/>
                        </a:lnSpc>
                        <a:spcAft>
                          <a:spcPts val="800"/>
                        </a:spcAft>
                      </a:pPr>
                      <a:r>
                        <a:rPr lang="pt-BR" sz="1000" kern="100">
                          <a:effectLst/>
                        </a:rPr>
                        <a:t>16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Soro anticrotálico</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err="1">
                          <a:effectLst/>
                        </a:rPr>
                        <a:t>anticrotalic</a:t>
                      </a:r>
                      <a:r>
                        <a:rPr lang="pt-BR" sz="1000" kern="100" dirty="0">
                          <a:effectLst/>
                        </a:rPr>
                        <a:t> </a:t>
                      </a:r>
                      <a:r>
                        <a:rPr lang="pt-BR" sz="1000" kern="100" dirty="0" err="1">
                          <a:effectLst/>
                        </a:rPr>
                        <a:t>serum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777252008</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Product containing only polyvalent </a:t>
                      </a:r>
                      <a:r>
                        <a:rPr lang="en-US" sz="1000" kern="100" dirty="0" err="1">
                          <a:effectLst/>
                        </a:rPr>
                        <a:t>crotalidae</a:t>
                      </a:r>
                      <a:r>
                        <a:rPr lang="en-US" sz="1000" kern="100" dirty="0">
                          <a:effectLst/>
                        </a:rPr>
                        <a:t> antivenom (medicinal product)</a:t>
                      </a:r>
                      <a:r>
                        <a:rPr lang="en-US" sz="1000" kern="100" dirty="0" err="1">
                          <a:effectLst/>
                        </a:rPr>
                        <a:t>oduct</a:t>
                      </a:r>
                      <a:r>
                        <a:rPr lang="en-US" sz="1000" kern="100" dirty="0">
                          <a:effectLst/>
                        </a:rPr>
                        <a:t> containing only polyvalent </a:t>
                      </a:r>
                      <a:r>
                        <a:rPr lang="en-US" sz="1000" kern="100" dirty="0" err="1">
                          <a:effectLst/>
                        </a:rPr>
                        <a:t>crotalidae</a:t>
                      </a:r>
                      <a:r>
                        <a:rPr lang="en-US" sz="1000" kern="100" dirty="0">
                          <a:effectLst/>
                        </a:rPr>
                        <a:t>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84040968"/>
                  </a:ext>
                </a:extLst>
              </a:tr>
              <a:tr h="1461261">
                <a:tc>
                  <a:txBody>
                    <a:bodyPr/>
                    <a:lstStyle/>
                    <a:p>
                      <a:pPr algn="just">
                        <a:lnSpc>
                          <a:spcPct val="107000"/>
                        </a:lnSpc>
                        <a:spcAft>
                          <a:spcPts val="800"/>
                        </a:spcAft>
                      </a:pPr>
                      <a:r>
                        <a:rPr lang="pt-BR" sz="1000" kern="100" dirty="0">
                          <a:effectLst/>
                        </a:rPr>
                        <a:t>19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Imunoglobulina humana antivaricela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a:effectLst/>
                        </a:rPr>
                        <a:t>Anti-varicella human immunoglobulin</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pt-BR" sz="1000" kern="100" dirty="0">
                          <a:effectLst/>
                        </a:rPr>
                        <a:t>710704003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US" sz="1000" kern="100" dirty="0">
                          <a:effectLst/>
                        </a:rPr>
                        <a:t>Vaccine Immunoglobulin M antibody to Varicella zoster virus (substance)product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77110009"/>
                  </a:ext>
                </a:extLst>
              </a:tr>
            </a:tbl>
          </a:graphicData>
        </a:graphic>
      </p:graphicFrame>
      <p:sp>
        <p:nvSpPr>
          <p:cNvPr id="2" name="Google Shape;748;p75">
            <a:extLst>
              <a:ext uri="{FF2B5EF4-FFF2-40B4-BE49-F238E27FC236}">
                <a16:creationId xmlns:a16="http://schemas.microsoft.com/office/drawing/2014/main" id="{75879169-47FB-7E0C-BDE7-67A3295761DB}"/>
              </a:ext>
            </a:extLst>
          </p:cNvPr>
          <p:cNvSpPr/>
          <p:nvPr/>
        </p:nvSpPr>
        <p:spPr>
          <a:xfrm>
            <a:off x="1241442" y="755738"/>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5" name="Google Shape;749;p75">
            <a:extLst>
              <a:ext uri="{FF2B5EF4-FFF2-40B4-BE49-F238E27FC236}">
                <a16:creationId xmlns:a16="http://schemas.microsoft.com/office/drawing/2014/main" id="{0792F7ED-4D80-1528-BB40-9F65D8EC4EBE}"/>
              </a:ext>
            </a:extLst>
          </p:cNvPr>
          <p:cNvSpPr/>
          <p:nvPr/>
        </p:nvSpPr>
        <p:spPr>
          <a:xfrm>
            <a:off x="897308" y="823856"/>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9" name="CaixaDeTexto 1">
            <a:extLst>
              <a:ext uri="{FF2B5EF4-FFF2-40B4-BE49-F238E27FC236}">
                <a16:creationId xmlns:a16="http://schemas.microsoft.com/office/drawing/2014/main" id="{DEC70D80-0CFD-B6C3-E9FE-3A235D6A9DEF}"/>
              </a:ext>
            </a:extLst>
          </p:cNvPr>
          <p:cNvSpPr txBox="1"/>
          <p:nvPr/>
        </p:nvSpPr>
        <p:spPr>
          <a:xfrm>
            <a:off x="3495216" y="23961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841701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83D4C0-2EAD-5E05-4C4A-17D452702B94}"/>
              </a:ext>
            </a:extLst>
          </p:cNvPr>
          <p:cNvGraphicFramePr>
            <a:graphicFrameLocks noGrp="1"/>
          </p:cNvGraphicFramePr>
          <p:nvPr>
            <p:extLst>
              <p:ext uri="{D42A27DB-BD31-4B8C-83A1-F6EECF244321}">
                <p14:modId xmlns:p14="http://schemas.microsoft.com/office/powerpoint/2010/main" val="1249637391"/>
              </p:ext>
            </p:extLst>
          </p:nvPr>
        </p:nvGraphicFramePr>
        <p:xfrm>
          <a:off x="512190" y="1152525"/>
          <a:ext cx="7905141" cy="3898265"/>
        </p:xfrm>
        <a:graphic>
          <a:graphicData uri="http://schemas.openxmlformats.org/drawingml/2006/table">
            <a:tbl>
              <a:tblPr firstRow="1" firstCol="1" bandRow="1">
                <a:tableStyleId>{2D5ABB26-0587-4C30-8999-92F81FD0307C}</a:tableStyleId>
              </a:tblPr>
              <a:tblGrid>
                <a:gridCol w="375585">
                  <a:extLst>
                    <a:ext uri="{9D8B030D-6E8A-4147-A177-3AD203B41FA5}">
                      <a16:colId xmlns:a16="http://schemas.microsoft.com/office/drawing/2014/main" val="2169761674"/>
                    </a:ext>
                  </a:extLst>
                </a:gridCol>
                <a:gridCol w="1905712">
                  <a:extLst>
                    <a:ext uri="{9D8B030D-6E8A-4147-A177-3AD203B41FA5}">
                      <a16:colId xmlns:a16="http://schemas.microsoft.com/office/drawing/2014/main" val="3649709170"/>
                    </a:ext>
                  </a:extLst>
                </a:gridCol>
                <a:gridCol w="1740054">
                  <a:extLst>
                    <a:ext uri="{9D8B030D-6E8A-4147-A177-3AD203B41FA5}">
                      <a16:colId xmlns:a16="http://schemas.microsoft.com/office/drawing/2014/main" val="1012146178"/>
                    </a:ext>
                  </a:extLst>
                </a:gridCol>
                <a:gridCol w="1033828">
                  <a:extLst>
                    <a:ext uri="{9D8B030D-6E8A-4147-A177-3AD203B41FA5}">
                      <a16:colId xmlns:a16="http://schemas.microsoft.com/office/drawing/2014/main" val="3078910781"/>
                    </a:ext>
                  </a:extLst>
                </a:gridCol>
                <a:gridCol w="2849962">
                  <a:extLst>
                    <a:ext uri="{9D8B030D-6E8A-4147-A177-3AD203B41FA5}">
                      <a16:colId xmlns:a16="http://schemas.microsoft.com/office/drawing/2014/main" val="3361205687"/>
                    </a:ext>
                  </a:extLst>
                </a:gridCol>
              </a:tblGrid>
              <a:tr h="479722">
                <a:tc>
                  <a:txBody>
                    <a:bodyPr/>
                    <a:lstStyle/>
                    <a:p>
                      <a:pPr algn="just">
                        <a:lnSpc>
                          <a:spcPct val="107000"/>
                        </a:lnSpc>
                        <a:spcAft>
                          <a:spcPts val="800"/>
                        </a:spcAft>
                      </a:pPr>
                      <a:r>
                        <a:rPr lang="pt-BR" sz="1000" kern="100" dirty="0">
                          <a:effectLst/>
                        </a:rPr>
                        <a:t>20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Imunoglobulina humana </a:t>
                      </a:r>
                      <a:r>
                        <a:rPr lang="pt-BR" sz="1000" kern="100" dirty="0" err="1">
                          <a:effectLst/>
                        </a:rPr>
                        <a:t>anti-hepatite</a:t>
                      </a:r>
                      <a:r>
                        <a:rPr lang="pt-BR" sz="1000" kern="100" dirty="0">
                          <a:effectLst/>
                        </a:rPr>
                        <a:t> </a:t>
                      </a:r>
                      <a:r>
                        <a:rPr lang="pt-BR" sz="1000" kern="100" dirty="0" err="1">
                          <a:effectLst/>
                        </a:rPr>
                        <a:t>B</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Anti-hepatitis B human immunoglobulin</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122450004</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a:effectLst/>
                        </a:rPr>
                        <a:t>Antibody to hepatitis B virus (substance)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1114439"/>
                  </a:ext>
                </a:extLst>
              </a:tr>
              <a:tr h="797985">
                <a:tc>
                  <a:txBody>
                    <a:bodyPr/>
                    <a:lstStyle/>
                    <a:p>
                      <a:pPr algn="just">
                        <a:lnSpc>
                          <a:spcPct val="107000"/>
                        </a:lnSpc>
                        <a:spcAft>
                          <a:spcPts val="800"/>
                        </a:spcAft>
                      </a:pPr>
                      <a:r>
                        <a:rPr lang="pt-BR" sz="1000" kern="100" dirty="0">
                          <a:effectLst/>
                        </a:rPr>
                        <a:t>26</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a:t>
                      </a:r>
                      <a:r>
                        <a:rPr lang="pt-BR" sz="1000" kern="100" dirty="0" err="1">
                          <a:effectLst/>
                        </a:rPr>
                        <a:t>pneumo</a:t>
                      </a:r>
                      <a:r>
                        <a:rPr lang="pt-BR" sz="1000" kern="100" dirty="0">
                          <a:effectLst/>
                        </a:rPr>
                        <a:t> 10</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Pneumococcal</a:t>
                      </a:r>
                      <a:r>
                        <a:rPr lang="pt-BR" sz="1000" kern="100" dirty="0">
                          <a:effectLst/>
                        </a:rPr>
                        <a:t> 10-valent </a:t>
                      </a:r>
                      <a:r>
                        <a:rPr lang="pt-BR" sz="1000" kern="100" dirty="0" err="1">
                          <a:effectLst/>
                        </a:rPr>
                        <a:t>conjugate</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1052330009</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Streptococcus pneumoniae Danish serotype 1, 4, 5, 6B, 7F, 9V, 14, 18C, 19F, and 23F capsular polysaccharide antigens conjugated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48529481"/>
                  </a:ext>
                </a:extLst>
              </a:tr>
              <a:tr h="256373">
                <a:tc>
                  <a:txBody>
                    <a:bodyPr/>
                    <a:lstStyle/>
                    <a:p>
                      <a:pPr algn="just">
                        <a:lnSpc>
                          <a:spcPct val="107000"/>
                        </a:lnSpc>
                        <a:spcAft>
                          <a:spcPts val="800"/>
                        </a:spcAft>
                      </a:pPr>
                      <a:r>
                        <a:rPr lang="pt-BR" sz="1000" kern="100">
                          <a:effectLst/>
                        </a:rPr>
                        <a:t>27</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Soro </a:t>
                      </a:r>
                      <a:r>
                        <a:rPr lang="pt-BR" sz="1000" kern="100" dirty="0" err="1">
                          <a:effectLst/>
                        </a:rPr>
                        <a:t>latrodectus</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Latrodectus</a:t>
                      </a:r>
                      <a:r>
                        <a:rPr lang="pt-BR" sz="1000" kern="100" dirty="0">
                          <a:effectLst/>
                        </a:rPr>
                        <a:t> </a:t>
                      </a:r>
                      <a:r>
                        <a:rPr lang="pt-BR" sz="1000" kern="100" dirty="0" err="1">
                          <a:effectLst/>
                        </a:rPr>
                        <a:t>antivenom</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5720001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Latrodectus mactans antivenom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137328"/>
                  </a:ext>
                </a:extLst>
              </a:tr>
              <a:tr h="355204">
                <a:tc>
                  <a:txBody>
                    <a:bodyPr/>
                    <a:lstStyle/>
                    <a:p>
                      <a:pPr algn="just">
                        <a:lnSpc>
                          <a:spcPct val="107000"/>
                        </a:lnSpc>
                        <a:spcAft>
                          <a:spcPts val="800"/>
                        </a:spcAft>
                      </a:pPr>
                      <a:r>
                        <a:rPr lang="pt-BR" sz="1000" kern="100">
                          <a:effectLst/>
                        </a:rPr>
                        <a:t>36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Vacina sarampo, rubéola</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 </a:t>
                      </a:r>
                      <a:r>
                        <a:rPr lang="pt-BR" sz="1000" kern="100" dirty="0" err="1">
                          <a:effectLst/>
                        </a:rPr>
                        <a:t>Measles</a:t>
                      </a:r>
                      <a:r>
                        <a:rPr lang="pt-BR" sz="1000" kern="100" dirty="0">
                          <a:effectLst/>
                        </a:rPr>
                        <a:t> </a:t>
                      </a:r>
                      <a:r>
                        <a:rPr lang="pt-BR" sz="1000" kern="100" dirty="0" err="1">
                          <a:effectLst/>
                        </a:rPr>
                        <a:t>and</a:t>
                      </a:r>
                      <a:r>
                        <a:rPr lang="pt-BR" sz="1000" kern="100" dirty="0">
                          <a:effectLst/>
                        </a:rPr>
                        <a:t> </a:t>
                      </a:r>
                      <a:r>
                        <a:rPr lang="pt-BR" sz="1000" kern="100" dirty="0" err="1">
                          <a:effectLst/>
                        </a:rPr>
                        <a:t>rubella</a:t>
                      </a:r>
                      <a:r>
                        <a:rPr lang="pt-BR" sz="1000" kern="100" dirty="0">
                          <a:effectLst/>
                        </a:rPr>
                        <a:t> </a:t>
                      </a:r>
                      <a:r>
                        <a:rPr lang="pt-BR" sz="1000" kern="100" dirty="0" err="1">
                          <a:effectLst/>
                        </a:rPr>
                        <a:t>vaccine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871817003</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Measles morbillivirus and Rubella virus antigens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6445411"/>
                  </a:ext>
                </a:extLst>
              </a:tr>
              <a:tr h="484632">
                <a:tc>
                  <a:txBody>
                    <a:bodyPr/>
                    <a:lstStyle/>
                    <a:p>
                      <a:pPr algn="just">
                        <a:lnSpc>
                          <a:spcPct val="107000"/>
                        </a:lnSpc>
                        <a:spcAft>
                          <a:spcPts val="800"/>
                        </a:spcAft>
                      </a:pPr>
                      <a:r>
                        <a:rPr lang="pt-BR" sz="1000" kern="100">
                          <a:effectLst/>
                        </a:rPr>
                        <a:t>38</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(trivalente)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trivalent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036585"/>
                  </a:ext>
                </a:extLst>
              </a:tr>
              <a:tr h="647700">
                <a:tc>
                  <a:txBody>
                    <a:bodyPr/>
                    <a:lstStyle/>
                    <a:p>
                      <a:pPr algn="just">
                        <a:lnSpc>
                          <a:spcPct val="107000"/>
                        </a:lnSpc>
                        <a:spcAft>
                          <a:spcPts val="800"/>
                        </a:spcAft>
                      </a:pPr>
                      <a:r>
                        <a:rPr lang="pt-BR" sz="1000" kern="100">
                          <a:effectLst/>
                        </a:rPr>
                        <a:t>69</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Soro antibotulínico AB (bivalente)</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AB </a:t>
                      </a:r>
                      <a:r>
                        <a:rPr lang="pt-BR" sz="1000" kern="100" dirty="0" err="1">
                          <a:effectLst/>
                        </a:rPr>
                        <a:t>antibotulinum</a:t>
                      </a:r>
                      <a:r>
                        <a:rPr lang="pt-BR" sz="1000" kern="100" dirty="0">
                          <a:effectLst/>
                        </a:rPr>
                        <a:t> </a:t>
                      </a:r>
                      <a:r>
                        <a:rPr lang="pt-BR" sz="1000" kern="100" dirty="0" err="1">
                          <a:effectLst/>
                        </a:rPr>
                        <a:t>serum</a:t>
                      </a:r>
                      <a:r>
                        <a:rPr lang="pt-BR" sz="1000" kern="100" dirty="0">
                          <a:effectLst/>
                        </a:rPr>
                        <a:t> (</a:t>
                      </a:r>
                      <a:r>
                        <a:rPr lang="pt-BR" sz="1000" kern="100" dirty="0" err="1">
                          <a:effectLst/>
                        </a:rPr>
                        <a:t>bivalent</a:t>
                      </a:r>
                      <a:r>
                        <a:rPr lang="pt-BR" sz="1000" kern="100" dirty="0">
                          <a:effectLst/>
                        </a:rPr>
                        <a: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774893001</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Product containing only botulinum antitoxin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20340115"/>
                  </a:ext>
                </a:extLst>
              </a:tr>
              <a:tr h="672886">
                <a:tc>
                  <a:txBody>
                    <a:bodyPr/>
                    <a:lstStyle/>
                    <a:p>
                      <a:pPr algn="just">
                        <a:lnSpc>
                          <a:spcPct val="107000"/>
                        </a:lnSpc>
                        <a:spcAft>
                          <a:spcPts val="800"/>
                        </a:spcAft>
                      </a:pPr>
                      <a:r>
                        <a:rPr lang="pt-BR" sz="1000" kern="100">
                          <a:effectLst/>
                        </a:rPr>
                        <a:t>101</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Vacina Herpes-Zoster, recombinante</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dirty="0">
                          <a:effectLst/>
                        </a:rPr>
                        <a:t>Herpes-Zoster </a:t>
                      </a:r>
                      <a:r>
                        <a:rPr lang="pt-BR" sz="1000" kern="100" dirty="0" err="1">
                          <a:effectLst/>
                        </a:rPr>
                        <a:t>vaccine</a:t>
                      </a:r>
                      <a:r>
                        <a:rPr lang="pt-BR" sz="1000" kern="100" dirty="0">
                          <a:effectLst/>
                        </a:rPr>
                        <a:t>, </a:t>
                      </a:r>
                      <a:r>
                        <a:rPr lang="pt-BR" sz="1000" kern="100" dirty="0" err="1">
                          <a:effectLst/>
                        </a:rPr>
                        <a:t>recombinant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pt-BR" sz="1000" kern="100">
                          <a:effectLst/>
                        </a:rPr>
                        <a:t> 1156183006</a:t>
                      </a:r>
                      <a:endParaRPr lang="en-BR" sz="1050" kern="10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7000"/>
                        </a:lnSpc>
                        <a:spcAft>
                          <a:spcPts val="800"/>
                        </a:spcAft>
                      </a:pPr>
                      <a:r>
                        <a:rPr lang="en-US" sz="1000" kern="100" dirty="0">
                          <a:effectLst/>
                        </a:rPr>
                        <a:t>Vaccine product containing only Human </a:t>
                      </a:r>
                      <a:r>
                        <a:rPr lang="en-US" sz="1000" kern="100" dirty="0" err="1">
                          <a:effectLst/>
                        </a:rPr>
                        <a:t>alphaherpesvirus</a:t>
                      </a:r>
                      <a:r>
                        <a:rPr lang="en-US" sz="1000" kern="100" dirty="0">
                          <a:effectLst/>
                        </a:rPr>
                        <a:t> 3 recombinant surface glycoprotein E antigen (medicinal product)</a:t>
                      </a:r>
                      <a:endParaRPr lang="en-BR" sz="1050" kern="100" dirty="0">
                        <a:effectLst/>
                        <a:latin typeface="Varela Round" pitchFamily="2" charset="-79"/>
                        <a:ea typeface="Calibri" panose="020F0502020204030204" pitchFamily="34" charset="0"/>
                        <a:cs typeface="Varela Round" pitchFamily="2" charset="-79"/>
                      </a:endParaRPr>
                    </a:p>
                  </a:txBody>
                  <a:tcPr marL="25633" marR="2563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3392081"/>
                  </a:ext>
                </a:extLst>
              </a:tr>
            </a:tbl>
          </a:graphicData>
        </a:graphic>
      </p:graphicFrame>
      <p:sp>
        <p:nvSpPr>
          <p:cNvPr id="10" name="Google Shape;748;p75">
            <a:extLst>
              <a:ext uri="{FF2B5EF4-FFF2-40B4-BE49-F238E27FC236}">
                <a16:creationId xmlns:a16="http://schemas.microsoft.com/office/drawing/2014/main" id="{594A0D29-D124-F854-6E2F-63F16B302C53}"/>
              </a:ext>
            </a:extLst>
          </p:cNvPr>
          <p:cNvSpPr/>
          <p:nvPr/>
        </p:nvSpPr>
        <p:spPr>
          <a:xfrm>
            <a:off x="1328408" y="493535"/>
            <a:ext cx="5839598" cy="548325"/>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nSpc>
                <a:spcPct val="130000"/>
              </a:lnSpc>
            </a:pPr>
            <a:r>
              <a:rPr lang="pt-BR" dirty="0">
                <a:solidFill>
                  <a:srgbClr val="7030A0"/>
                </a:solidFill>
                <a:effectLst/>
                <a:latin typeface="Varela Round" pitchFamily="2" charset="-79"/>
                <a:ea typeface="Calibri" panose="020F0502020204030204" pitchFamily="34" charset="0"/>
                <a:cs typeface="Varela Round" pitchFamily="2" charset="-79"/>
              </a:rPr>
              <a:t>Códigos que estão presentes na SNOMED CT core e ainda não estão no subconjunto SNOMED CT - IPS</a:t>
            </a:r>
            <a:endParaRPr b="1" dirty="0">
              <a:latin typeface="Raleway"/>
              <a:ea typeface="Raleway"/>
              <a:cs typeface="Raleway"/>
              <a:sym typeface="Raleway"/>
            </a:endParaRPr>
          </a:p>
        </p:txBody>
      </p:sp>
      <p:sp>
        <p:nvSpPr>
          <p:cNvPr id="11" name="Google Shape;749;p75">
            <a:extLst>
              <a:ext uri="{FF2B5EF4-FFF2-40B4-BE49-F238E27FC236}">
                <a16:creationId xmlns:a16="http://schemas.microsoft.com/office/drawing/2014/main" id="{C9901580-97FE-B1FC-1E19-33AB0C458AA7}"/>
              </a:ext>
            </a:extLst>
          </p:cNvPr>
          <p:cNvSpPr/>
          <p:nvPr/>
        </p:nvSpPr>
        <p:spPr>
          <a:xfrm>
            <a:off x="897308" y="56278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sp>
        <p:nvSpPr>
          <p:cNvPr id="12" name="CaixaDeTexto 1">
            <a:extLst>
              <a:ext uri="{FF2B5EF4-FFF2-40B4-BE49-F238E27FC236}">
                <a16:creationId xmlns:a16="http://schemas.microsoft.com/office/drawing/2014/main" id="{8ED863A8-CFB8-BF1C-1DB4-7C898D58299D}"/>
              </a:ext>
            </a:extLst>
          </p:cNvPr>
          <p:cNvSpPr txBox="1"/>
          <p:nvPr/>
        </p:nvSpPr>
        <p:spPr>
          <a:xfrm>
            <a:off x="3495216" y="91048"/>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MAPEAMENTO BRIMUNOLÓGICOS – SNOMED IPS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2293207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 name="Google Shape;376;p52">
            <a:extLst>
              <a:ext uri="{FF2B5EF4-FFF2-40B4-BE49-F238E27FC236}">
                <a16:creationId xmlns:a16="http://schemas.microsoft.com/office/drawing/2014/main" id="{598289B9-2E4A-65EC-34B5-766B2A8BC575}"/>
              </a:ext>
            </a:extLst>
          </p:cNvPr>
          <p:cNvSpPr/>
          <p:nvPr/>
        </p:nvSpPr>
        <p:spPr>
          <a:xfrm>
            <a:off x="2150533" y="3858184"/>
            <a:ext cx="4566356"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 name="Google Shape;376;p52">
            <a:extLst>
              <a:ext uri="{FF2B5EF4-FFF2-40B4-BE49-F238E27FC236}">
                <a16:creationId xmlns:a16="http://schemas.microsoft.com/office/drawing/2014/main" id="{A5F1F707-7FAC-4F83-49C8-846A9A265964}"/>
              </a:ext>
            </a:extLst>
          </p:cNvPr>
          <p:cNvSpPr/>
          <p:nvPr/>
        </p:nvSpPr>
        <p:spPr>
          <a:xfrm>
            <a:off x="2602088" y="1291547"/>
            <a:ext cx="5446889"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6" name="Google Shape;376;p52"/>
          <p:cNvSpPr/>
          <p:nvPr/>
        </p:nvSpPr>
        <p:spPr>
          <a:xfrm>
            <a:off x="5339644" y="2972006"/>
            <a:ext cx="2709333" cy="176009"/>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880533" y="914955"/>
            <a:ext cx="7382933" cy="3313590"/>
          </a:xfrm>
          <a:prstGeom prst="rect">
            <a:avLst/>
          </a:prstGeom>
          <a:noFill/>
          <a:ln>
            <a:noFill/>
          </a:ln>
        </p:spPr>
        <p:txBody>
          <a:bodyPr spcFirstLastPara="1" wrap="square" lIns="91425" tIns="91425" rIns="91425" bIns="91425" anchor="b" anchorCtr="0">
            <a:noAutofit/>
          </a:bodyPr>
          <a:lstStyle/>
          <a:p>
            <a:pPr marL="0" lvl="0" indent="0" algn="r" rtl="0">
              <a:lnSpc>
                <a:spcPct val="200000"/>
              </a:lnSpc>
              <a:spcBef>
                <a:spcPts val="0"/>
              </a:spcBef>
              <a:spcAft>
                <a:spcPts val="0"/>
              </a:spcAft>
              <a:buNone/>
            </a:pPr>
            <a:r>
              <a:rPr lang="pt-BR" sz="2800" b="1" dirty="0">
                <a:solidFill>
                  <a:srgbClr val="7030A0"/>
                </a:solidFill>
                <a:latin typeface="Raleway" pitchFamily="2" charset="0"/>
              </a:rPr>
              <a:t>I</a:t>
            </a:r>
            <a:r>
              <a:rPr lang="en-BR" sz="2800" b="1" dirty="0">
                <a:solidFill>
                  <a:srgbClr val="7030A0"/>
                </a:solidFill>
                <a:latin typeface="Raleway" pitchFamily="2" charset="0"/>
              </a:rPr>
              <a:t>nserção dos códigos brasileiros</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de Imunobiológicos no ele</a:t>
            </a:r>
            <a:r>
              <a:rPr lang="pt-BR" sz="2800" b="1" dirty="0">
                <a:solidFill>
                  <a:srgbClr val="7030A0"/>
                </a:solidFill>
                <a:latin typeface="Raleway" pitchFamily="2" charset="0"/>
              </a:rPr>
              <a:t>n</a:t>
            </a:r>
            <a:r>
              <a:rPr lang="en-BR" sz="2800" b="1" dirty="0">
                <a:solidFill>
                  <a:srgbClr val="7030A0"/>
                </a:solidFill>
                <a:latin typeface="Raleway" pitchFamily="2" charset="0"/>
              </a:rPr>
              <a:t>co </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SNOMED e SNOMED-IPS está confirmado</a:t>
            </a:r>
            <a:endParaRPr lang="pt-BR" sz="2800" b="1" dirty="0">
              <a:solidFill>
                <a:srgbClr val="7030A0"/>
              </a:solidFill>
              <a:latin typeface="Raleway" pitchFamily="2" charset="0"/>
            </a:endParaRPr>
          </a:p>
          <a:p>
            <a:pPr marL="0" lvl="0" indent="0" algn="r" rtl="0">
              <a:lnSpc>
                <a:spcPct val="200000"/>
              </a:lnSpc>
              <a:spcBef>
                <a:spcPts val="0"/>
              </a:spcBef>
              <a:spcAft>
                <a:spcPts val="0"/>
              </a:spcAft>
              <a:buNone/>
            </a:pPr>
            <a:r>
              <a:rPr lang="en-BR" sz="2800" b="1" dirty="0">
                <a:solidFill>
                  <a:srgbClr val="7030A0"/>
                </a:solidFill>
                <a:latin typeface="Raleway" pitchFamily="2" charset="0"/>
              </a:rPr>
              <a:t>para a versão de 2024 do IPS/GPS via HL7</a:t>
            </a:r>
            <a:endParaRPr sz="2800" b="1" dirty="0">
              <a:solidFill>
                <a:srgbClr val="1155CC"/>
              </a:solidFill>
              <a:latin typeface="Raleway" pitchFamily="2" charset="0"/>
              <a:ea typeface="Raleway"/>
              <a:cs typeface="Raleway"/>
              <a:sym typeface="Raleway"/>
            </a:endParaRPr>
          </a:p>
        </p:txBody>
      </p:sp>
    </p:spTree>
    <p:extLst>
      <p:ext uri="{BB962C8B-B14F-4D97-AF65-F5344CB8AC3E}">
        <p14:creationId xmlns:p14="http://schemas.microsoft.com/office/powerpoint/2010/main" val="32163568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B256B-009A-1D33-1BD8-07F509944486}"/>
              </a:ext>
            </a:extLst>
          </p:cNvPr>
          <p:cNvSpPr>
            <a:spLocks noGrp="1"/>
          </p:cNvSpPr>
          <p:nvPr>
            <p:ph type="title"/>
          </p:nvPr>
        </p:nvSpPr>
        <p:spPr/>
        <p:txBody>
          <a:bodyPr>
            <a:normAutofit fontScale="90000"/>
          </a:bodyPr>
          <a:lstStyle/>
          <a:p>
            <a:r>
              <a:rPr lang="en-BR" dirty="0">
                <a:solidFill>
                  <a:srgbClr val="7030A0"/>
                </a:solidFill>
              </a:rPr>
              <a:t>Mapeamento Codesystem</a:t>
            </a:r>
          </a:p>
        </p:txBody>
      </p:sp>
      <p:sp>
        <p:nvSpPr>
          <p:cNvPr id="4" name="TextBox 3">
            <a:extLst>
              <a:ext uri="{FF2B5EF4-FFF2-40B4-BE49-F238E27FC236}">
                <a16:creationId xmlns:a16="http://schemas.microsoft.com/office/drawing/2014/main" id="{A46DB2A5-519A-EE14-EC7B-8CF3CFE56E1A}"/>
              </a:ext>
            </a:extLst>
          </p:cNvPr>
          <p:cNvSpPr txBox="1"/>
          <p:nvPr/>
        </p:nvSpPr>
        <p:spPr>
          <a:xfrm>
            <a:off x="594360" y="1151138"/>
            <a:ext cx="6739128"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BRTipoResultadoAVIDEZ</a:t>
            </a:r>
            <a:endParaRPr lang="en-BR" dirty="0"/>
          </a:p>
        </p:txBody>
      </p:sp>
      <p:pic>
        <p:nvPicPr>
          <p:cNvPr id="5" name="Picture 4">
            <a:extLst>
              <a:ext uri="{FF2B5EF4-FFF2-40B4-BE49-F238E27FC236}">
                <a16:creationId xmlns:a16="http://schemas.microsoft.com/office/drawing/2014/main" id="{393B0C3C-D86F-5829-751F-F00450BD3C94}"/>
              </a:ext>
            </a:extLst>
          </p:cNvPr>
          <p:cNvPicPr>
            <a:picLocks noChangeAspect="1"/>
          </p:cNvPicPr>
          <p:nvPr/>
        </p:nvPicPr>
        <p:blipFill>
          <a:blip r:embed="rId2"/>
          <a:stretch>
            <a:fillRect/>
          </a:stretch>
        </p:blipFill>
        <p:spPr>
          <a:xfrm>
            <a:off x="594360" y="1592328"/>
            <a:ext cx="1871593" cy="1254699"/>
          </a:xfrm>
          <a:prstGeom prst="rect">
            <a:avLst/>
          </a:prstGeom>
        </p:spPr>
      </p:pic>
      <p:sp>
        <p:nvSpPr>
          <p:cNvPr id="7" name="TextBox 6">
            <a:extLst>
              <a:ext uri="{FF2B5EF4-FFF2-40B4-BE49-F238E27FC236}">
                <a16:creationId xmlns:a16="http://schemas.microsoft.com/office/drawing/2014/main" id="{7C782737-6B3E-C1D3-53BC-3F313EE0A8D8}"/>
              </a:ext>
            </a:extLst>
          </p:cNvPr>
          <p:cNvSpPr txBox="1"/>
          <p:nvPr/>
        </p:nvSpPr>
        <p:spPr>
          <a:xfrm>
            <a:off x="685800" y="2980440"/>
            <a:ext cx="7708392" cy="307777"/>
          </a:xfrm>
          <a:prstGeom prst="rect">
            <a:avLst/>
          </a:prstGeom>
          <a:noFill/>
        </p:spPr>
        <p:txBody>
          <a:bodyPr wrap="square">
            <a:spAutoFit/>
          </a:bodyPr>
          <a:lstStyle/>
          <a:p>
            <a:r>
              <a:rPr lang="en-US" b="0" i="0" u="none" strike="noStrike" dirty="0">
                <a:solidFill>
                  <a:srgbClr val="333333"/>
                </a:solidFill>
                <a:effectLst/>
                <a:latin typeface="Open Sans" panose="020B0606030504020204" pitchFamily="34" charset="0"/>
              </a:rPr>
              <a:t>http://</a:t>
            </a:r>
            <a:r>
              <a:rPr lang="en-US" b="0" i="0" u="none" strike="noStrike" dirty="0" err="1">
                <a:solidFill>
                  <a:srgbClr val="333333"/>
                </a:solidFill>
                <a:effectLst/>
                <a:latin typeface="Open Sans" panose="020B0606030504020204" pitchFamily="34" charset="0"/>
              </a:rPr>
              <a:t>www.saude.gov.br</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fhir</a:t>
            </a:r>
            <a:r>
              <a:rPr lang="en-US" b="0" i="0" u="none" strike="noStrike" dirty="0">
                <a:solidFill>
                  <a:srgbClr val="333333"/>
                </a:solidFill>
                <a:effectLst/>
                <a:latin typeface="Open Sans" panose="020B0606030504020204" pitchFamily="34" charset="0"/>
              </a:rPr>
              <a:t>/r4/</a:t>
            </a:r>
            <a:r>
              <a:rPr lang="en-US" b="0" i="0" u="none" strike="noStrike" dirty="0" err="1">
                <a:solidFill>
                  <a:srgbClr val="333333"/>
                </a:solidFill>
                <a:effectLst/>
                <a:latin typeface="Open Sans" panose="020B0606030504020204" pitchFamily="34" charset="0"/>
              </a:rPr>
              <a:t>CodeSystem</a:t>
            </a:r>
            <a:r>
              <a:rPr lang="en-US" b="0" i="0" u="none" strike="noStrike" dirty="0">
                <a:solidFill>
                  <a:srgbClr val="333333"/>
                </a:solidFill>
                <a:effectLst/>
                <a:latin typeface="Open Sans" panose="020B0606030504020204" pitchFamily="34" charset="0"/>
              </a:rPr>
              <a:t>/</a:t>
            </a:r>
            <a:r>
              <a:rPr lang="en-US" b="0" i="0" u="none" strike="noStrike" dirty="0" err="1">
                <a:solidFill>
                  <a:srgbClr val="333333"/>
                </a:solidFill>
                <a:effectLst/>
                <a:latin typeface="Open Sans" panose="020B0606030504020204" pitchFamily="34" charset="0"/>
              </a:rPr>
              <a:t>BRTipoResultadoHISPT</a:t>
            </a:r>
            <a:endParaRPr lang="en-BR" dirty="0"/>
          </a:p>
        </p:txBody>
      </p:sp>
      <p:pic>
        <p:nvPicPr>
          <p:cNvPr id="8" name="Picture 7">
            <a:extLst>
              <a:ext uri="{FF2B5EF4-FFF2-40B4-BE49-F238E27FC236}">
                <a16:creationId xmlns:a16="http://schemas.microsoft.com/office/drawing/2014/main" id="{671AD083-54E0-DF04-98EE-E9C533A6F545}"/>
              </a:ext>
            </a:extLst>
          </p:cNvPr>
          <p:cNvPicPr>
            <a:picLocks noChangeAspect="1"/>
          </p:cNvPicPr>
          <p:nvPr/>
        </p:nvPicPr>
        <p:blipFill>
          <a:blip r:embed="rId3"/>
          <a:stretch>
            <a:fillRect/>
          </a:stretch>
        </p:blipFill>
        <p:spPr>
          <a:xfrm>
            <a:off x="685800" y="3421629"/>
            <a:ext cx="2002536" cy="1342483"/>
          </a:xfrm>
          <a:prstGeom prst="rect">
            <a:avLst/>
          </a:prstGeom>
        </p:spPr>
      </p:pic>
      <p:sp>
        <p:nvSpPr>
          <p:cNvPr id="9" name="TextBox 8">
            <a:extLst>
              <a:ext uri="{FF2B5EF4-FFF2-40B4-BE49-F238E27FC236}">
                <a16:creationId xmlns:a16="http://schemas.microsoft.com/office/drawing/2014/main" id="{3EF7E3A8-DB92-F101-BAA9-C7D9FD54E6F9}"/>
              </a:ext>
            </a:extLst>
          </p:cNvPr>
          <p:cNvSpPr txBox="1"/>
          <p:nvPr/>
        </p:nvSpPr>
        <p:spPr>
          <a:xfrm>
            <a:off x="3877056" y="3469142"/>
            <a:ext cx="5065776" cy="954107"/>
          </a:xfrm>
          <a:prstGeom prst="rect">
            <a:avLst/>
          </a:prstGeom>
          <a:noFill/>
        </p:spPr>
        <p:txBody>
          <a:bodyPr wrap="square" rtlCol="0">
            <a:spAutoFit/>
          </a:bodyPr>
          <a:lstStyle/>
          <a:p>
            <a:r>
              <a:rPr lang="en-BR" dirty="0"/>
              <a:t>Não foi possível o mapeamento para o elenco de </a:t>
            </a:r>
            <a:r>
              <a:rPr lang="en-US" b="0" i="0" u="none" strike="noStrike" dirty="0">
                <a:solidFill>
                  <a:srgbClr val="000000"/>
                </a:solidFill>
                <a:effectLst/>
                <a:latin typeface="Helvetica Neue" panose="02000503000000020004" pitchFamily="2" charset="0"/>
                <a:hlinkClick r:id="rId4"/>
              </a:rPr>
              <a:t>http://hl7.org/fhir/ValueSet/observation-interpretation</a:t>
            </a:r>
            <a:endParaRPr lang="en-US" b="0" i="0" u="none" strike="noStrike" dirty="0">
              <a:solidFill>
                <a:srgbClr val="000000"/>
              </a:solidFill>
              <a:effectLst/>
              <a:latin typeface="Helvetica Neue" panose="02000503000000020004" pitchFamily="2" charset="0"/>
            </a:endParaRPr>
          </a:p>
          <a:p>
            <a:endParaRPr lang="en-US" dirty="0">
              <a:latin typeface="Helvetica Neue" panose="02000503000000020004" pitchFamily="2" charset="0"/>
            </a:endParaRPr>
          </a:p>
          <a:p>
            <a:r>
              <a:rPr lang="en-BR" dirty="0"/>
              <a:t>Nestes casos o elemento interpretation não será preenchido</a:t>
            </a:r>
          </a:p>
        </p:txBody>
      </p:sp>
    </p:spTree>
    <p:extLst>
      <p:ext uri="{BB962C8B-B14F-4D97-AF65-F5344CB8AC3E}">
        <p14:creationId xmlns:p14="http://schemas.microsoft.com/office/powerpoint/2010/main" val="31127157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B9F74-965E-65D4-9C49-5A9AE0873038}"/>
              </a:ext>
            </a:extLst>
          </p:cNvPr>
          <p:cNvSpPr>
            <a:spLocks noGrp="1"/>
          </p:cNvSpPr>
          <p:nvPr>
            <p:ph type="title"/>
          </p:nvPr>
        </p:nvSpPr>
        <p:spPr>
          <a:xfrm>
            <a:off x="628650" y="273844"/>
            <a:ext cx="7886700" cy="497086"/>
          </a:xfrm>
        </p:spPr>
        <p:txBody>
          <a:bodyPr>
            <a:normAutofit fontScale="90000"/>
          </a:bodyPr>
          <a:lstStyle/>
          <a:p>
            <a:r>
              <a:rPr lang="en-BR" dirty="0"/>
              <a:t>Arquitetura proposta / casos de uso</a:t>
            </a:r>
          </a:p>
        </p:txBody>
      </p:sp>
      <p:pic>
        <p:nvPicPr>
          <p:cNvPr id="5" name="Content Placeholder 4" descr="A diagram of a software company&#10;&#10;Description automatically generated">
            <a:extLst>
              <a:ext uri="{FF2B5EF4-FFF2-40B4-BE49-F238E27FC236}">
                <a16:creationId xmlns:a16="http://schemas.microsoft.com/office/drawing/2014/main" id="{8468067A-AA4D-066D-E9AF-A21C2BFEDB0F}"/>
              </a:ext>
            </a:extLst>
          </p:cNvPr>
          <p:cNvPicPr>
            <a:picLocks noGrp="1" noChangeAspect="1"/>
          </p:cNvPicPr>
          <p:nvPr>
            <p:ph idx="1"/>
          </p:nvPr>
        </p:nvPicPr>
        <p:blipFill>
          <a:blip r:embed="rId3"/>
          <a:stretch>
            <a:fillRect/>
          </a:stretch>
        </p:blipFill>
        <p:spPr>
          <a:xfrm>
            <a:off x="736979" y="770930"/>
            <a:ext cx="6739327" cy="4284748"/>
          </a:xfrm>
        </p:spPr>
      </p:pic>
    </p:spTree>
    <p:extLst>
      <p:ext uri="{BB962C8B-B14F-4D97-AF65-F5344CB8AC3E}">
        <p14:creationId xmlns:p14="http://schemas.microsoft.com/office/powerpoint/2010/main" val="793612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DA54-9018-FBF3-DDDF-BEA42F4A8AF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84FE1A2-1B3E-944A-47DD-01A5D955AF03}"/>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8CB6B3E-8157-084A-A1FE-6102D27EA7B0}"/>
              </a:ext>
            </a:extLst>
          </p:cNvPr>
          <p:cNvPicPr>
            <a:picLocks noChangeAspect="1"/>
          </p:cNvPicPr>
          <p:nvPr/>
        </p:nvPicPr>
        <p:blipFill>
          <a:blip r:embed="rId2"/>
          <a:stretch>
            <a:fillRect/>
          </a:stretch>
        </p:blipFill>
        <p:spPr>
          <a:xfrm>
            <a:off x="829102" y="208433"/>
            <a:ext cx="7779350" cy="4554900"/>
          </a:xfrm>
          <a:prstGeom prst="rect">
            <a:avLst/>
          </a:prstGeom>
        </p:spPr>
      </p:pic>
      <p:sp>
        <p:nvSpPr>
          <p:cNvPr id="7" name="TextBox 6">
            <a:extLst>
              <a:ext uri="{FF2B5EF4-FFF2-40B4-BE49-F238E27FC236}">
                <a16:creationId xmlns:a16="http://schemas.microsoft.com/office/drawing/2014/main" id="{204418CA-7D7B-FC77-3CAA-E08D0BC204DF}"/>
              </a:ext>
            </a:extLst>
          </p:cNvPr>
          <p:cNvSpPr txBox="1"/>
          <p:nvPr/>
        </p:nvSpPr>
        <p:spPr>
          <a:xfrm>
            <a:off x="2852531" y="4782694"/>
            <a:ext cx="2683748" cy="253916"/>
          </a:xfrm>
          <a:prstGeom prst="rect">
            <a:avLst/>
          </a:prstGeom>
          <a:noFill/>
        </p:spPr>
        <p:txBody>
          <a:bodyPr wrap="none" rtlCol="0">
            <a:spAutoFit/>
          </a:bodyPr>
          <a:lstStyle/>
          <a:p>
            <a:r>
              <a:rPr lang="en-BR" sz="1050" dirty="0"/>
              <a:t>São Paulo, 12 a 14 de novembro de 2023</a:t>
            </a:r>
          </a:p>
        </p:txBody>
      </p:sp>
      <p:sp>
        <p:nvSpPr>
          <p:cNvPr id="6" name="CaixaDeTexto 16">
            <a:extLst>
              <a:ext uri="{FF2B5EF4-FFF2-40B4-BE49-F238E27FC236}">
                <a16:creationId xmlns:a16="http://schemas.microsoft.com/office/drawing/2014/main" id="{E76FBA59-63F3-01E0-93F9-E4C9A3F47111}"/>
              </a:ext>
            </a:extLst>
          </p:cNvPr>
          <p:cNvSpPr txBox="1"/>
          <p:nvPr/>
        </p:nvSpPr>
        <p:spPr>
          <a:xfrm rot="992891">
            <a:off x="7855685" y="1888635"/>
            <a:ext cx="1162756" cy="923330"/>
          </a:xfrm>
          <a:prstGeom prst="rect">
            <a:avLst/>
          </a:prstGeom>
          <a:noFill/>
        </p:spPr>
        <p:txBody>
          <a:bodyPr wrap="square" rtlCol="0">
            <a:spAutoFit/>
          </a:bodyPr>
          <a:lstStyle/>
          <a:p>
            <a:r>
              <a:rPr lang="pt-BR" sz="5400" dirty="0"/>
              <a:t>👈🏿</a:t>
            </a:r>
          </a:p>
        </p:txBody>
      </p:sp>
      <p:sp>
        <p:nvSpPr>
          <p:cNvPr id="9" name="CaixaDeTexto 17">
            <a:extLst>
              <a:ext uri="{FF2B5EF4-FFF2-40B4-BE49-F238E27FC236}">
                <a16:creationId xmlns:a16="http://schemas.microsoft.com/office/drawing/2014/main" id="{B4F838DD-14D3-7014-E615-1CF1E0888046}"/>
              </a:ext>
            </a:extLst>
          </p:cNvPr>
          <p:cNvSpPr txBox="1"/>
          <p:nvPr/>
        </p:nvSpPr>
        <p:spPr>
          <a:xfrm rot="992891">
            <a:off x="7855685" y="2921228"/>
            <a:ext cx="1162756" cy="923330"/>
          </a:xfrm>
          <a:prstGeom prst="rect">
            <a:avLst/>
          </a:prstGeom>
          <a:noFill/>
        </p:spPr>
        <p:txBody>
          <a:bodyPr wrap="square" rtlCol="0">
            <a:spAutoFit/>
          </a:bodyPr>
          <a:lstStyle/>
          <a:p>
            <a:r>
              <a:rPr lang="pt-BR" sz="5400" dirty="0"/>
              <a:t>👈🏿</a:t>
            </a:r>
          </a:p>
        </p:txBody>
      </p:sp>
    </p:spTree>
    <p:extLst>
      <p:ext uri="{BB962C8B-B14F-4D97-AF65-F5344CB8AC3E}">
        <p14:creationId xmlns:p14="http://schemas.microsoft.com/office/powerpoint/2010/main" val="2929511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5D33F-FAB1-C3D0-D847-C1634717C229}"/>
              </a:ext>
            </a:extLst>
          </p:cNvPr>
          <p:cNvSpPr>
            <a:spLocks noGrp="1"/>
          </p:cNvSpPr>
          <p:nvPr>
            <p:ph type="title"/>
          </p:nvPr>
        </p:nvSpPr>
        <p:spPr>
          <a:xfrm>
            <a:off x="311700" y="240073"/>
            <a:ext cx="8520600" cy="572700"/>
          </a:xfrm>
        </p:spPr>
        <p:txBody>
          <a:bodyPr>
            <a:normAutofit fontScale="90000"/>
          </a:bodyPr>
          <a:lstStyle/>
          <a:p>
            <a:r>
              <a:rPr lang="en-BR" dirty="0">
                <a:solidFill>
                  <a:srgbClr val="7030A0"/>
                </a:solidFill>
              </a:rPr>
              <a:t>Gestão do Projeto</a:t>
            </a:r>
          </a:p>
        </p:txBody>
      </p:sp>
      <p:graphicFrame>
        <p:nvGraphicFramePr>
          <p:cNvPr id="4" name="Gráfico 1">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500860699"/>
              </p:ext>
            </p:extLst>
          </p:nvPr>
        </p:nvGraphicFramePr>
        <p:xfrm>
          <a:off x="114631" y="1213945"/>
          <a:ext cx="5466362" cy="3232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Gráfico 2">
            <a:extLst>
              <a:ext uri="{FF2B5EF4-FFF2-40B4-BE49-F238E27FC236}">
                <a16:creationId xmlns:a16="http://schemas.microsoft.com/office/drawing/2014/main" id="{00000000-0008-0000-0100-000003000000}"/>
              </a:ext>
            </a:extLst>
          </p:cNvPr>
          <p:cNvGraphicFramePr>
            <a:graphicFrameLocks/>
          </p:cNvGraphicFramePr>
          <p:nvPr>
            <p:extLst>
              <p:ext uri="{D42A27DB-BD31-4B8C-83A1-F6EECF244321}">
                <p14:modId xmlns:p14="http://schemas.microsoft.com/office/powerpoint/2010/main" val="1594911317"/>
              </p:ext>
            </p:extLst>
          </p:nvPr>
        </p:nvGraphicFramePr>
        <p:xfrm>
          <a:off x="4572000" y="1213945"/>
          <a:ext cx="5016500" cy="28575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15537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F18E-D8F5-091C-A8E7-4D45342F8197}"/>
              </a:ext>
            </a:extLst>
          </p:cNvPr>
          <p:cNvSpPr>
            <a:spLocks noGrp="1"/>
          </p:cNvSpPr>
          <p:nvPr>
            <p:ph type="title"/>
          </p:nvPr>
        </p:nvSpPr>
        <p:spPr/>
        <p:txBody>
          <a:bodyPr>
            <a:normAutofit fontScale="90000"/>
          </a:bodyPr>
          <a:lstStyle/>
          <a:p>
            <a:endParaRPr lang="en-BR" dirty="0"/>
          </a:p>
        </p:txBody>
      </p:sp>
      <p:sp>
        <p:nvSpPr>
          <p:cNvPr id="3" name="Content Placeholder 2">
            <a:extLst>
              <a:ext uri="{FF2B5EF4-FFF2-40B4-BE49-F238E27FC236}">
                <a16:creationId xmlns:a16="http://schemas.microsoft.com/office/drawing/2014/main" id="{73A98C85-7622-8E6D-663C-B5506C67A298}"/>
              </a:ext>
            </a:extLst>
          </p:cNvPr>
          <p:cNvSpPr>
            <a:spLocks noGrp="1"/>
          </p:cNvSpPr>
          <p:nvPr>
            <p:ph idx="1"/>
          </p:nvPr>
        </p:nvSpPr>
        <p:spPr/>
        <p:txBody>
          <a:bodyPr/>
          <a:lstStyle/>
          <a:p>
            <a:endParaRPr lang="en-BR" dirty="0"/>
          </a:p>
        </p:txBody>
      </p:sp>
      <p:pic>
        <p:nvPicPr>
          <p:cNvPr id="4" name="Picture 3">
            <a:extLst>
              <a:ext uri="{FF2B5EF4-FFF2-40B4-BE49-F238E27FC236}">
                <a16:creationId xmlns:a16="http://schemas.microsoft.com/office/drawing/2014/main" id="{53655C76-ED04-03AF-D45C-58F9C5C2AE6F}"/>
              </a:ext>
            </a:extLst>
          </p:cNvPr>
          <p:cNvPicPr>
            <a:picLocks noChangeAspect="1"/>
          </p:cNvPicPr>
          <p:nvPr/>
        </p:nvPicPr>
        <p:blipFill>
          <a:blip r:embed="rId2"/>
          <a:stretch>
            <a:fillRect/>
          </a:stretch>
        </p:blipFill>
        <p:spPr>
          <a:xfrm>
            <a:off x="1" y="0"/>
            <a:ext cx="4777175" cy="5143500"/>
          </a:xfrm>
          <a:prstGeom prst="rect">
            <a:avLst/>
          </a:prstGeom>
        </p:spPr>
      </p:pic>
      <p:pic>
        <p:nvPicPr>
          <p:cNvPr id="5" name="Picture 4">
            <a:extLst>
              <a:ext uri="{FF2B5EF4-FFF2-40B4-BE49-F238E27FC236}">
                <a16:creationId xmlns:a16="http://schemas.microsoft.com/office/drawing/2014/main" id="{DF6AFDD5-EB0E-3CBA-A324-AA375D23CFF6}"/>
              </a:ext>
            </a:extLst>
          </p:cNvPr>
          <p:cNvPicPr>
            <a:picLocks noChangeAspect="1"/>
          </p:cNvPicPr>
          <p:nvPr/>
        </p:nvPicPr>
        <p:blipFill>
          <a:blip r:embed="rId3"/>
          <a:stretch>
            <a:fillRect/>
          </a:stretch>
        </p:blipFill>
        <p:spPr>
          <a:xfrm>
            <a:off x="4269837" y="0"/>
            <a:ext cx="4365836" cy="5143500"/>
          </a:xfrm>
          <a:prstGeom prst="rect">
            <a:avLst/>
          </a:prstGeom>
        </p:spPr>
      </p:pic>
    </p:spTree>
    <p:extLst>
      <p:ext uri="{BB962C8B-B14F-4D97-AF65-F5344CB8AC3E}">
        <p14:creationId xmlns:p14="http://schemas.microsoft.com/office/powerpoint/2010/main" val="2316982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1FC08-EBCB-39B5-EEBA-8E1788176650}"/>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399909E5-845D-CD4E-C833-C33C0A20E18B}"/>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3CEA59EA-D8B0-EC77-2472-FB00B7444D25}"/>
              </a:ext>
            </a:extLst>
          </p:cNvPr>
          <p:cNvPicPr>
            <a:picLocks noChangeAspect="1"/>
          </p:cNvPicPr>
          <p:nvPr/>
        </p:nvPicPr>
        <p:blipFill>
          <a:blip r:embed="rId2"/>
          <a:stretch>
            <a:fillRect/>
          </a:stretch>
        </p:blipFill>
        <p:spPr>
          <a:xfrm>
            <a:off x="2020769" y="0"/>
            <a:ext cx="5102462" cy="5143500"/>
          </a:xfrm>
          <a:prstGeom prst="rect">
            <a:avLst/>
          </a:prstGeom>
        </p:spPr>
      </p:pic>
    </p:spTree>
    <p:extLst>
      <p:ext uri="{BB962C8B-B14F-4D97-AF65-F5344CB8AC3E}">
        <p14:creationId xmlns:p14="http://schemas.microsoft.com/office/powerpoint/2010/main" val="1326279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0052-00C9-78BF-65FE-E93DFC4A3BDF}"/>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6A5DEB2-1DF6-F681-DBF8-71A19BC4A09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37943B5-9572-DE1A-45D3-42C28860D51A}"/>
              </a:ext>
            </a:extLst>
          </p:cNvPr>
          <p:cNvPicPr>
            <a:picLocks noChangeAspect="1"/>
          </p:cNvPicPr>
          <p:nvPr/>
        </p:nvPicPr>
        <p:blipFill>
          <a:blip r:embed="rId2"/>
          <a:stretch>
            <a:fillRect/>
          </a:stretch>
        </p:blipFill>
        <p:spPr>
          <a:xfrm>
            <a:off x="1203119" y="273845"/>
            <a:ext cx="5829300" cy="1360706"/>
          </a:xfrm>
          <a:prstGeom prst="rect">
            <a:avLst/>
          </a:prstGeom>
        </p:spPr>
      </p:pic>
      <p:pic>
        <p:nvPicPr>
          <p:cNvPr id="5" name="Picture 4">
            <a:extLst>
              <a:ext uri="{FF2B5EF4-FFF2-40B4-BE49-F238E27FC236}">
                <a16:creationId xmlns:a16="http://schemas.microsoft.com/office/drawing/2014/main" id="{7D6FBA9E-43FB-F0B3-3ED5-FF8C67E87FBD}"/>
              </a:ext>
            </a:extLst>
          </p:cNvPr>
          <p:cNvPicPr>
            <a:picLocks noChangeAspect="1"/>
          </p:cNvPicPr>
          <p:nvPr/>
        </p:nvPicPr>
        <p:blipFill>
          <a:blip r:embed="rId3"/>
          <a:stretch>
            <a:fillRect/>
          </a:stretch>
        </p:blipFill>
        <p:spPr>
          <a:xfrm>
            <a:off x="1283277" y="1494126"/>
            <a:ext cx="5829300" cy="3455596"/>
          </a:xfrm>
          <a:prstGeom prst="rect">
            <a:avLst/>
          </a:prstGeom>
        </p:spPr>
      </p:pic>
    </p:spTree>
    <p:extLst>
      <p:ext uri="{BB962C8B-B14F-4D97-AF65-F5344CB8AC3E}">
        <p14:creationId xmlns:p14="http://schemas.microsoft.com/office/powerpoint/2010/main" val="3300817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1AC66-2B54-4A6F-6BBE-D28F15DA9D5B}"/>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017F1F13-136A-E831-35F5-28A167B648F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F8F7DE87-E585-ABF4-E876-4897807D50BA}"/>
              </a:ext>
            </a:extLst>
          </p:cNvPr>
          <p:cNvPicPr>
            <a:picLocks noChangeAspect="1"/>
          </p:cNvPicPr>
          <p:nvPr/>
        </p:nvPicPr>
        <p:blipFill>
          <a:blip r:embed="rId2"/>
          <a:stretch>
            <a:fillRect/>
          </a:stretch>
        </p:blipFill>
        <p:spPr>
          <a:xfrm>
            <a:off x="1657613" y="0"/>
            <a:ext cx="5828775" cy="5143500"/>
          </a:xfrm>
          <a:prstGeom prst="rect">
            <a:avLst/>
          </a:prstGeom>
        </p:spPr>
      </p:pic>
    </p:spTree>
    <p:extLst>
      <p:ext uri="{BB962C8B-B14F-4D97-AF65-F5344CB8AC3E}">
        <p14:creationId xmlns:p14="http://schemas.microsoft.com/office/powerpoint/2010/main" val="3737148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0D4C-62B9-C2F0-7DF2-B752C9DFAB71}"/>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ADCC474A-D08D-545F-F46F-03A7F4FF70B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611C4C60-93D4-17C6-29B1-BD35440B7692}"/>
              </a:ext>
            </a:extLst>
          </p:cNvPr>
          <p:cNvPicPr>
            <a:picLocks noChangeAspect="1"/>
          </p:cNvPicPr>
          <p:nvPr/>
        </p:nvPicPr>
        <p:blipFill>
          <a:blip r:embed="rId2"/>
          <a:stretch>
            <a:fillRect/>
          </a:stretch>
        </p:blipFill>
        <p:spPr>
          <a:xfrm>
            <a:off x="1380507" y="743110"/>
            <a:ext cx="6106144" cy="3498656"/>
          </a:xfrm>
          <a:prstGeom prst="rect">
            <a:avLst/>
          </a:prstGeom>
        </p:spPr>
      </p:pic>
    </p:spTree>
    <p:extLst>
      <p:ext uri="{BB962C8B-B14F-4D97-AF65-F5344CB8AC3E}">
        <p14:creationId xmlns:p14="http://schemas.microsoft.com/office/powerpoint/2010/main" val="13869016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B3846-C92C-07D5-6D30-D4502AC9FC85}"/>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D92DB7B6-D462-E9C6-A902-EDFB89E96F46}"/>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187A4DF-CB90-01B6-8C0E-E9FE1028ED6A}"/>
              </a:ext>
            </a:extLst>
          </p:cNvPr>
          <p:cNvPicPr>
            <a:picLocks noChangeAspect="1"/>
          </p:cNvPicPr>
          <p:nvPr/>
        </p:nvPicPr>
        <p:blipFill>
          <a:blip r:embed="rId2"/>
          <a:stretch>
            <a:fillRect/>
          </a:stretch>
        </p:blipFill>
        <p:spPr>
          <a:xfrm>
            <a:off x="1657350" y="779635"/>
            <a:ext cx="5829300" cy="3584231"/>
          </a:xfrm>
          <a:prstGeom prst="rect">
            <a:avLst/>
          </a:prstGeom>
        </p:spPr>
      </p:pic>
    </p:spTree>
    <p:extLst>
      <p:ext uri="{BB962C8B-B14F-4D97-AF65-F5344CB8AC3E}">
        <p14:creationId xmlns:p14="http://schemas.microsoft.com/office/powerpoint/2010/main" val="1308567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765F2-61E0-8F66-0EB9-C199B26EBA14}"/>
              </a:ext>
            </a:extLst>
          </p:cNvPr>
          <p:cNvSpPr>
            <a:spLocks noGrp="1"/>
          </p:cNvSpPr>
          <p:nvPr>
            <p:ph type="title"/>
          </p:nvPr>
        </p:nvSpPr>
        <p:spPr/>
        <p:txBody>
          <a:bodyPr>
            <a:normAutofit fontScale="90000"/>
          </a:bodyPr>
          <a:lstStyle/>
          <a:p>
            <a:endParaRPr lang="en-BR"/>
          </a:p>
        </p:txBody>
      </p:sp>
      <p:sp>
        <p:nvSpPr>
          <p:cNvPr id="3" name="Content Placeholder 2">
            <a:extLst>
              <a:ext uri="{FF2B5EF4-FFF2-40B4-BE49-F238E27FC236}">
                <a16:creationId xmlns:a16="http://schemas.microsoft.com/office/drawing/2014/main" id="{F772533C-FA01-C9FF-1B03-A00663FEC9D1}"/>
              </a:ext>
            </a:extLst>
          </p:cNvPr>
          <p:cNvSpPr>
            <a:spLocks noGrp="1"/>
          </p:cNvSpPr>
          <p:nvPr>
            <p:ph idx="1"/>
          </p:nvPr>
        </p:nvSpPr>
        <p:spPr/>
        <p:txBody>
          <a:bodyPr/>
          <a:lstStyle/>
          <a:p>
            <a:endParaRPr lang="en-BR"/>
          </a:p>
        </p:txBody>
      </p:sp>
      <p:pic>
        <p:nvPicPr>
          <p:cNvPr id="4" name="Picture 3">
            <a:extLst>
              <a:ext uri="{FF2B5EF4-FFF2-40B4-BE49-F238E27FC236}">
                <a16:creationId xmlns:a16="http://schemas.microsoft.com/office/drawing/2014/main" id="{859759E8-B478-3A14-176E-2690EC76020C}"/>
              </a:ext>
            </a:extLst>
          </p:cNvPr>
          <p:cNvPicPr>
            <a:picLocks noChangeAspect="1"/>
          </p:cNvPicPr>
          <p:nvPr/>
        </p:nvPicPr>
        <p:blipFill>
          <a:blip r:embed="rId2"/>
          <a:stretch>
            <a:fillRect/>
          </a:stretch>
        </p:blipFill>
        <p:spPr>
          <a:xfrm>
            <a:off x="1749162" y="0"/>
            <a:ext cx="5645676" cy="5143500"/>
          </a:xfrm>
          <a:prstGeom prst="rect">
            <a:avLst/>
          </a:prstGeom>
        </p:spPr>
      </p:pic>
    </p:spTree>
    <p:extLst>
      <p:ext uri="{BB962C8B-B14F-4D97-AF65-F5344CB8AC3E}">
        <p14:creationId xmlns:p14="http://schemas.microsoft.com/office/powerpoint/2010/main" val="2777612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sp>
        <p:nvSpPr>
          <p:cNvPr id="19" name="Google Shape;376;p52">
            <a:extLst>
              <a:ext uri="{FF2B5EF4-FFF2-40B4-BE49-F238E27FC236}">
                <a16:creationId xmlns:a16="http://schemas.microsoft.com/office/drawing/2014/main" id="{62D73531-8CA2-ECF8-0197-7534DAA7CB73}"/>
              </a:ext>
            </a:extLst>
          </p:cNvPr>
          <p:cNvSpPr/>
          <p:nvPr/>
        </p:nvSpPr>
        <p:spPr>
          <a:xfrm>
            <a:off x="931333" y="3269546"/>
            <a:ext cx="176671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 name="Google Shape;376;p52">
            <a:extLst>
              <a:ext uri="{FF2B5EF4-FFF2-40B4-BE49-F238E27FC236}">
                <a16:creationId xmlns:a16="http://schemas.microsoft.com/office/drawing/2014/main" id="{E243B93F-470C-D49C-04AC-157299C5FC1C}"/>
              </a:ext>
            </a:extLst>
          </p:cNvPr>
          <p:cNvSpPr/>
          <p:nvPr/>
        </p:nvSpPr>
        <p:spPr>
          <a:xfrm>
            <a:off x="2390422" y="2933567"/>
            <a:ext cx="6262943"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76;p52">
            <a:extLst>
              <a:ext uri="{FF2B5EF4-FFF2-40B4-BE49-F238E27FC236}">
                <a16:creationId xmlns:a16="http://schemas.microsoft.com/office/drawing/2014/main" id="{FD5517AD-551E-EF42-0D84-25A9C7F9A90F}"/>
              </a:ext>
            </a:extLst>
          </p:cNvPr>
          <p:cNvSpPr/>
          <p:nvPr/>
        </p:nvSpPr>
        <p:spPr>
          <a:xfrm>
            <a:off x="767644" y="1595521"/>
            <a:ext cx="3200401"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5" name="Google Shape;376;p52">
            <a:extLst>
              <a:ext uri="{FF2B5EF4-FFF2-40B4-BE49-F238E27FC236}">
                <a16:creationId xmlns:a16="http://schemas.microsoft.com/office/drawing/2014/main" id="{DD16652B-E1EE-5576-5637-D83CD8BD409E}"/>
              </a:ext>
            </a:extLst>
          </p:cNvPr>
          <p:cNvSpPr/>
          <p:nvPr/>
        </p:nvSpPr>
        <p:spPr>
          <a:xfrm>
            <a:off x="5520266" y="1249316"/>
            <a:ext cx="3133099" cy="139217"/>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 name="Content Placeholder 2">
            <a:extLst>
              <a:ext uri="{FF2B5EF4-FFF2-40B4-BE49-F238E27FC236}">
                <a16:creationId xmlns:a16="http://schemas.microsoft.com/office/drawing/2014/main" id="{ABC2A838-7A34-2411-9B50-07F96C42F8B3}"/>
              </a:ext>
            </a:extLst>
          </p:cNvPr>
          <p:cNvSpPr>
            <a:spLocks noGrp="1"/>
          </p:cNvSpPr>
          <p:nvPr>
            <p:ph type="body" idx="1"/>
          </p:nvPr>
        </p:nvSpPr>
        <p:spPr>
          <a:xfrm>
            <a:off x="311700" y="971853"/>
            <a:ext cx="8520600" cy="3416400"/>
          </a:xfrm>
        </p:spPr>
        <p:txBody>
          <a:bodyPr>
            <a:normAutofit fontScale="92500" lnSpcReduction="20000"/>
          </a:bodyPr>
          <a:lstStyle/>
          <a:p>
            <a:pPr marL="114300" indent="0" algn="r">
              <a:lnSpc>
                <a:spcPct val="150000"/>
              </a:lnSpc>
              <a:buNone/>
            </a:pPr>
            <a:r>
              <a:rPr lang="en-US" b="1" dirty="0">
                <a:solidFill>
                  <a:srgbClr val="7030A0"/>
                </a:solidFill>
                <a:latin typeface="Raleway" pitchFamily="2" charset="0"/>
                <a:cs typeface="Varela Round" pitchFamily="2" charset="-79"/>
              </a:rPr>
              <a:t>Based on the results in Gazelle, Brazil has successfully demonstrated the implementation of both Tracks. Track 1 involves IPS and MHD, while Track 2a involves DDCC. The exchange of IPS documents with other countries was successfully demonstrated using the IHE standards (IPS and MHD).</a:t>
            </a:r>
          </a:p>
          <a:p>
            <a:pPr algn="r">
              <a:lnSpc>
                <a:spcPct val="150000"/>
              </a:lnSpc>
            </a:pPr>
            <a:endParaRPr lang="en-US" b="1" dirty="0">
              <a:solidFill>
                <a:srgbClr val="7030A0"/>
              </a:solidFill>
              <a:latin typeface="Raleway" pitchFamily="2" charset="0"/>
              <a:cs typeface="Varela Round" pitchFamily="2" charset="-79"/>
            </a:endParaRPr>
          </a:p>
          <a:p>
            <a:pPr marL="114300" indent="0" algn="r">
              <a:lnSpc>
                <a:spcPct val="150000"/>
              </a:lnSpc>
              <a:buNone/>
            </a:pPr>
            <a:r>
              <a:rPr lang="en-US" b="1" dirty="0">
                <a:solidFill>
                  <a:srgbClr val="7030A0"/>
                </a:solidFill>
                <a:latin typeface="Raleway" pitchFamily="2" charset="0"/>
                <a:cs typeface="Varela Round" pitchFamily="2" charset="-79"/>
              </a:rPr>
              <a:t>Additionally, Brazil shared a COVID certificate recognized by the universal validator of WHO and tested by Chile MoH. With its test partners, Brazil has showcased interoperability with other countries such as Chile, El Salvador, Argentina, and Costa Rica.</a:t>
            </a:r>
          </a:p>
          <a:p>
            <a:pPr algn="r">
              <a:lnSpc>
                <a:spcPct val="150000"/>
              </a:lnSpc>
            </a:pPr>
            <a:endParaRPr lang="en-BR" b="1" dirty="0">
              <a:latin typeface="Raleway" pitchFamily="2" charset="0"/>
            </a:endParaRPr>
          </a:p>
        </p:txBody>
      </p:sp>
      <p:sp>
        <p:nvSpPr>
          <p:cNvPr id="6" name="CaixaDeTexto 5">
            <a:extLst>
              <a:ext uri="{FF2B5EF4-FFF2-40B4-BE49-F238E27FC236}">
                <a16:creationId xmlns:a16="http://schemas.microsoft.com/office/drawing/2014/main" id="{111DE972-362B-0E96-4052-5C08C71C6F04}"/>
              </a:ext>
            </a:extLst>
          </p:cNvPr>
          <p:cNvSpPr txBox="1"/>
          <p:nvPr/>
        </p:nvSpPr>
        <p:spPr>
          <a:xfrm>
            <a:off x="3172178" y="357021"/>
            <a:ext cx="5481188" cy="323165"/>
          </a:xfrm>
          <a:prstGeom prst="rect">
            <a:avLst/>
          </a:prstGeom>
          <a:noFill/>
        </p:spPr>
        <p:txBody>
          <a:bodyPr wrap="square" rtlCol="0">
            <a:spAutoFit/>
          </a:bodyPr>
          <a:lstStyle/>
          <a:p>
            <a:pPr algn="r"/>
            <a:r>
              <a:rPr lang="pt-BR" sz="1500" b="1" dirty="0">
                <a:solidFill>
                  <a:srgbClr val="7030A0"/>
                </a:solidFill>
                <a:latin typeface="Gotham Black" pitchFamily="50" charset="0"/>
              </a:rPr>
              <a:t>CONCLUSÃO DA CONECTATONA</a:t>
            </a:r>
            <a:endParaRPr lang="pt-BR" sz="1500" dirty="0">
              <a:solidFill>
                <a:srgbClr val="7030A0"/>
              </a:solidFill>
              <a:latin typeface="Gotham" panose="02000504050000020004" pitchFamily="2" charset="0"/>
            </a:endParaRPr>
          </a:p>
        </p:txBody>
      </p:sp>
    </p:spTree>
    <p:extLst>
      <p:ext uri="{BB962C8B-B14F-4D97-AF65-F5344CB8AC3E}">
        <p14:creationId xmlns:p14="http://schemas.microsoft.com/office/powerpoint/2010/main" val="1061287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30214-B17C-28F3-7A2C-52D5A948CC41}"/>
              </a:ext>
            </a:extLst>
          </p:cNvPr>
          <p:cNvSpPr>
            <a:spLocks noGrp="1"/>
          </p:cNvSpPr>
          <p:nvPr>
            <p:ph type="title"/>
          </p:nvPr>
        </p:nvSpPr>
        <p:spPr/>
        <p:txBody>
          <a:bodyPr>
            <a:normAutofit fontScale="90000"/>
          </a:bodyPr>
          <a:lstStyle/>
          <a:p>
            <a:endParaRPr lang="en-BR"/>
          </a:p>
        </p:txBody>
      </p:sp>
      <p:sp>
        <p:nvSpPr>
          <p:cNvPr id="3" name="Text Placeholder 2">
            <a:extLst>
              <a:ext uri="{FF2B5EF4-FFF2-40B4-BE49-F238E27FC236}">
                <a16:creationId xmlns:a16="http://schemas.microsoft.com/office/drawing/2014/main" id="{4119D297-5A73-594E-3409-7B26DDF0AB04}"/>
              </a:ext>
            </a:extLst>
          </p:cNvPr>
          <p:cNvSpPr>
            <a:spLocks noGrp="1"/>
          </p:cNvSpPr>
          <p:nvPr>
            <p:ph type="body" idx="1"/>
          </p:nvPr>
        </p:nvSpPr>
        <p:spPr/>
        <p:txBody>
          <a:bodyPr/>
          <a:lstStyle/>
          <a:p>
            <a:endParaRPr lang="en-BR" dirty="0"/>
          </a:p>
        </p:txBody>
      </p:sp>
      <p:pic>
        <p:nvPicPr>
          <p:cNvPr id="4" name="Picture 3">
            <a:extLst>
              <a:ext uri="{FF2B5EF4-FFF2-40B4-BE49-F238E27FC236}">
                <a16:creationId xmlns:a16="http://schemas.microsoft.com/office/drawing/2014/main" id="{5FDEBB7E-42DC-3127-80F7-A02A4C0C4F36}"/>
              </a:ext>
            </a:extLst>
          </p:cNvPr>
          <p:cNvPicPr>
            <a:picLocks noChangeAspect="1"/>
          </p:cNvPicPr>
          <p:nvPr/>
        </p:nvPicPr>
        <p:blipFill rotWithShape="1">
          <a:blip r:embed="rId2"/>
          <a:srcRect b="17372"/>
          <a:stretch/>
        </p:blipFill>
        <p:spPr>
          <a:xfrm>
            <a:off x="152400" y="152400"/>
            <a:ext cx="9144000" cy="5143500"/>
          </a:xfrm>
          <a:prstGeom prst="rect">
            <a:avLst/>
          </a:prstGeom>
        </p:spPr>
      </p:pic>
      <p:sp>
        <p:nvSpPr>
          <p:cNvPr id="5" name="Google Shape;748;p75">
            <a:extLst>
              <a:ext uri="{FF2B5EF4-FFF2-40B4-BE49-F238E27FC236}">
                <a16:creationId xmlns:a16="http://schemas.microsoft.com/office/drawing/2014/main" id="{4E04BEB6-2DF6-874F-7DF2-7825B9412FE3}"/>
              </a:ext>
            </a:extLst>
          </p:cNvPr>
          <p:cNvSpPr/>
          <p:nvPr/>
        </p:nvSpPr>
        <p:spPr>
          <a:xfrm>
            <a:off x="5455110" y="144335"/>
            <a:ext cx="357337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gn="r">
              <a:lnSpc>
                <a:spcPct val="130000"/>
              </a:lnSpc>
            </a:pPr>
            <a:r>
              <a:rPr lang="pt-BR" sz="1050" b="1" dirty="0">
                <a:latin typeface="Raleway"/>
                <a:ea typeface="Raleway"/>
                <a:cs typeface="Raleway"/>
                <a:sym typeface="Raleway"/>
              </a:rPr>
              <a:t>Brasil inscrito em duas categorias</a:t>
            </a:r>
            <a:endParaRPr sz="1050" b="1" dirty="0">
              <a:latin typeface="Raleway"/>
              <a:ea typeface="Raleway"/>
              <a:cs typeface="Raleway"/>
              <a:sym typeface="Raleway"/>
            </a:endParaRPr>
          </a:p>
          <a:p>
            <a:pPr algn="r">
              <a:lnSpc>
                <a:spcPct val="130000"/>
              </a:lnSpc>
              <a:buClr>
                <a:schemeClr val="dk1"/>
              </a:buClr>
              <a:buSzPts val="1100"/>
            </a:pPr>
            <a:r>
              <a:rPr lang="pt-BR" sz="900" dirty="0">
                <a:solidFill>
                  <a:schemeClr val="dk1"/>
                </a:solidFill>
                <a:latin typeface="Raleway"/>
                <a:ea typeface="Raleway"/>
                <a:cs typeface="Raleway"/>
                <a:sym typeface="Raleway"/>
              </a:rPr>
              <a:t>  IPS e Certificado de Vacinação </a:t>
            </a:r>
            <a:endParaRPr sz="1050" b="1" dirty="0">
              <a:ea typeface="Raleway"/>
              <a:cs typeface="Raleway"/>
              <a:sym typeface="Raleway"/>
            </a:endParaRPr>
          </a:p>
          <a:p>
            <a:pPr marL="54000" algn="r">
              <a:lnSpc>
                <a:spcPct val="130000"/>
              </a:lnSpc>
            </a:pPr>
            <a:endParaRPr sz="900" i="1" dirty="0">
              <a:latin typeface="Raleway"/>
              <a:ea typeface="Raleway"/>
              <a:cs typeface="Raleway"/>
              <a:sym typeface="Raleway"/>
            </a:endParaRPr>
          </a:p>
        </p:txBody>
      </p:sp>
      <p:sp>
        <p:nvSpPr>
          <p:cNvPr id="6" name="Google Shape;750;p75">
            <a:extLst>
              <a:ext uri="{FF2B5EF4-FFF2-40B4-BE49-F238E27FC236}">
                <a16:creationId xmlns:a16="http://schemas.microsoft.com/office/drawing/2014/main" id="{32612027-E0BB-B679-95E0-41D4ECFAD383}"/>
              </a:ext>
            </a:extLst>
          </p:cNvPr>
          <p:cNvSpPr/>
          <p:nvPr/>
        </p:nvSpPr>
        <p:spPr>
          <a:xfrm>
            <a:off x="5275385" y="836994"/>
            <a:ext cx="3573378" cy="569700"/>
          </a:xfrm>
          <a:prstGeom prst="roundRect">
            <a:avLst>
              <a:gd name="adj" fmla="val 16667"/>
            </a:avLst>
          </a:prstGeom>
          <a:solidFill>
            <a:srgbClr val="B897F3"/>
          </a:solidFill>
          <a:ln>
            <a:noFill/>
          </a:ln>
        </p:spPr>
        <p:txBody>
          <a:bodyPr spcFirstLastPara="1" wrap="square" lIns="68569" tIns="68569" rIns="68569" bIns="68569" anchor="ctr" anchorCtr="0">
            <a:noAutofit/>
          </a:bodyPr>
          <a:lstStyle/>
          <a:p>
            <a:pPr marL="54000" algn="r">
              <a:lnSpc>
                <a:spcPct val="130000"/>
              </a:lnSpc>
            </a:pPr>
            <a:r>
              <a:rPr lang="pt-BR" sz="1050" b="1" dirty="0">
                <a:latin typeface="Raleway"/>
                <a:ea typeface="Raleway"/>
                <a:cs typeface="Raleway"/>
                <a:sym typeface="Raleway"/>
              </a:rPr>
              <a:t>premiação e reconhecimento nas duas</a:t>
            </a:r>
            <a:endParaRPr sz="1050" b="1" dirty="0">
              <a:latin typeface="Raleway"/>
              <a:ea typeface="Raleway"/>
              <a:cs typeface="Raleway"/>
              <a:sym typeface="Raleway"/>
            </a:endParaRPr>
          </a:p>
        </p:txBody>
      </p:sp>
    </p:spTree>
    <p:extLst>
      <p:ext uri="{BB962C8B-B14F-4D97-AF65-F5344CB8AC3E}">
        <p14:creationId xmlns:p14="http://schemas.microsoft.com/office/powerpoint/2010/main" val="9334297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phone&#10;&#10;Description automatically generated">
            <a:extLst>
              <a:ext uri="{FF2B5EF4-FFF2-40B4-BE49-F238E27FC236}">
                <a16:creationId xmlns:a16="http://schemas.microsoft.com/office/drawing/2014/main" id="{BB98ABF8-9EC6-867D-51DE-98C03338B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309562"/>
            <a:ext cx="2111204" cy="3263504"/>
          </a:xfrm>
        </p:spPr>
      </p:pic>
      <p:pic>
        <p:nvPicPr>
          <p:cNvPr id="6" name="Picture 5">
            <a:extLst>
              <a:ext uri="{FF2B5EF4-FFF2-40B4-BE49-F238E27FC236}">
                <a16:creationId xmlns:a16="http://schemas.microsoft.com/office/drawing/2014/main" id="{60A64464-2DB3-203B-82AB-5EE57B2293AE}"/>
              </a:ext>
            </a:extLst>
          </p:cNvPr>
          <p:cNvPicPr>
            <a:picLocks noChangeAspect="1"/>
          </p:cNvPicPr>
          <p:nvPr/>
        </p:nvPicPr>
        <p:blipFill>
          <a:blip r:embed="rId3"/>
          <a:stretch>
            <a:fillRect/>
          </a:stretch>
        </p:blipFill>
        <p:spPr>
          <a:xfrm>
            <a:off x="0" y="0"/>
            <a:ext cx="5657850" cy="619125"/>
          </a:xfrm>
          <a:prstGeom prst="rect">
            <a:avLst/>
          </a:prstGeom>
        </p:spPr>
      </p:pic>
      <p:pic>
        <p:nvPicPr>
          <p:cNvPr id="10" name="Picture 9" descr="A screenshot of a phone&#10;&#10;Description automatically generated">
            <a:extLst>
              <a:ext uri="{FF2B5EF4-FFF2-40B4-BE49-F238E27FC236}">
                <a16:creationId xmlns:a16="http://schemas.microsoft.com/office/drawing/2014/main" id="{851E9277-2027-7CB8-BEEE-0DBCD4581E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318" y="619125"/>
            <a:ext cx="2295198" cy="2953941"/>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48A2258-9877-6F65-EF62-3020158B62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5332" y="619125"/>
            <a:ext cx="3181350" cy="1571625"/>
          </a:xfrm>
          <a:prstGeom prst="rect">
            <a:avLst/>
          </a:prstGeom>
        </p:spPr>
      </p:pic>
      <p:pic>
        <p:nvPicPr>
          <p:cNvPr id="18" name="Picture 17" descr="A screenshot of a chat&#10;&#10;Description automatically generated">
            <a:extLst>
              <a:ext uri="{FF2B5EF4-FFF2-40B4-BE49-F238E27FC236}">
                <a16:creationId xmlns:a16="http://schemas.microsoft.com/office/drawing/2014/main" id="{F86BEAB0-2B9A-D06F-F816-3F6DA036C94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8618" y="3187984"/>
            <a:ext cx="4167596" cy="1871255"/>
          </a:xfrm>
          <a:prstGeom prst="rect">
            <a:avLst/>
          </a:prstGeom>
        </p:spPr>
      </p:pic>
      <p:pic>
        <p:nvPicPr>
          <p:cNvPr id="22" name="Picture 21">
            <a:extLst>
              <a:ext uri="{FF2B5EF4-FFF2-40B4-BE49-F238E27FC236}">
                <a16:creationId xmlns:a16="http://schemas.microsoft.com/office/drawing/2014/main" id="{D038EA00-52FB-4868-915A-1256F750135D}"/>
              </a:ext>
            </a:extLst>
          </p:cNvPr>
          <p:cNvPicPr>
            <a:picLocks noChangeAspect="1"/>
          </p:cNvPicPr>
          <p:nvPr/>
        </p:nvPicPr>
        <p:blipFill>
          <a:blip r:embed="rId7"/>
          <a:stretch>
            <a:fillRect/>
          </a:stretch>
        </p:blipFill>
        <p:spPr>
          <a:xfrm>
            <a:off x="5790328" y="2076008"/>
            <a:ext cx="3181350" cy="419100"/>
          </a:xfrm>
          <a:prstGeom prst="rect">
            <a:avLst/>
          </a:prstGeom>
        </p:spPr>
      </p:pic>
      <p:pic>
        <p:nvPicPr>
          <p:cNvPr id="14" name="Picture 13" descr="A screenshot of a phone&#10;&#10;Description automatically generated">
            <a:extLst>
              <a:ext uri="{FF2B5EF4-FFF2-40B4-BE49-F238E27FC236}">
                <a16:creationId xmlns:a16="http://schemas.microsoft.com/office/drawing/2014/main" id="{149EC9F8-55DD-C19A-903B-CD8987BF6A8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9016" y="2076009"/>
            <a:ext cx="2285257" cy="3038203"/>
          </a:xfrm>
          <a:prstGeom prst="rect">
            <a:avLst/>
          </a:prstGeom>
        </p:spPr>
      </p:pic>
      <p:pic>
        <p:nvPicPr>
          <p:cNvPr id="23" name="Picture 22">
            <a:extLst>
              <a:ext uri="{FF2B5EF4-FFF2-40B4-BE49-F238E27FC236}">
                <a16:creationId xmlns:a16="http://schemas.microsoft.com/office/drawing/2014/main" id="{DE165C56-805F-7EAF-6048-6F16EDB6F340}"/>
              </a:ext>
            </a:extLst>
          </p:cNvPr>
          <p:cNvPicPr>
            <a:picLocks noChangeAspect="1"/>
          </p:cNvPicPr>
          <p:nvPr/>
        </p:nvPicPr>
        <p:blipFill>
          <a:blip r:embed="rId9"/>
          <a:stretch>
            <a:fillRect/>
          </a:stretch>
        </p:blipFill>
        <p:spPr>
          <a:xfrm>
            <a:off x="5944273" y="2566988"/>
            <a:ext cx="3181350" cy="485775"/>
          </a:xfrm>
          <a:prstGeom prst="rect">
            <a:avLst/>
          </a:prstGeom>
        </p:spPr>
      </p:pic>
    </p:spTree>
    <p:extLst>
      <p:ext uri="{BB962C8B-B14F-4D97-AF65-F5344CB8AC3E}">
        <p14:creationId xmlns:p14="http://schemas.microsoft.com/office/powerpoint/2010/main" val="1221569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70034-9DCF-DC00-3E5E-18737E18E01D}"/>
              </a:ext>
            </a:extLst>
          </p:cNvPr>
          <p:cNvSpPr>
            <a:spLocks noGrp="1"/>
          </p:cNvSpPr>
          <p:nvPr>
            <p:ph type="title"/>
          </p:nvPr>
        </p:nvSpPr>
        <p:spPr>
          <a:xfrm>
            <a:off x="821090" y="129275"/>
            <a:ext cx="7886700" cy="994172"/>
          </a:xfrm>
        </p:spPr>
        <p:txBody>
          <a:bodyPr/>
          <a:lstStyle/>
          <a:p>
            <a:r>
              <a:rPr lang="en-BR" dirty="0">
                <a:solidFill>
                  <a:srgbClr val="7030A0"/>
                </a:solidFill>
                <a:latin typeface="Varela Round" pitchFamily="2" charset="-79"/>
                <a:cs typeface="Varela Round" pitchFamily="2" charset="-79"/>
              </a:rPr>
              <a:t>PROJETO PROADI IPS-BRASIL</a:t>
            </a:r>
          </a:p>
        </p:txBody>
      </p:sp>
      <p:sp>
        <p:nvSpPr>
          <p:cNvPr id="3" name="Content Placeholder 2">
            <a:extLst>
              <a:ext uri="{FF2B5EF4-FFF2-40B4-BE49-F238E27FC236}">
                <a16:creationId xmlns:a16="http://schemas.microsoft.com/office/drawing/2014/main" id="{F33ADCB7-BF0E-7F55-E682-45A186F65B8E}"/>
              </a:ext>
            </a:extLst>
          </p:cNvPr>
          <p:cNvSpPr>
            <a:spLocks noGrp="1"/>
          </p:cNvSpPr>
          <p:nvPr>
            <p:ph idx="1"/>
          </p:nvPr>
        </p:nvSpPr>
        <p:spPr>
          <a:xfrm>
            <a:off x="628650" y="940087"/>
            <a:ext cx="7886700" cy="3577052"/>
          </a:xfrm>
        </p:spPr>
        <p:txBody>
          <a:bodyPr>
            <a:noAutofit/>
          </a:bodyPr>
          <a:lstStyle/>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 geral</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Varela Round" pitchFamily="2" charset="-79"/>
                <a:ea typeface="Calibri" panose="020F0502020204030204" pitchFamily="34" charset="0"/>
                <a:cs typeface="Varela Round" pitchFamily="2" charset="-79"/>
              </a:rPr>
              <a:t>Promover ambiente de interconectividade de informação em saúde, por meio do desenvolvimento de </a:t>
            </a:r>
            <a:r>
              <a:rPr lang="pt-BR" sz="1425" i="1" dirty="0">
                <a:solidFill>
                  <a:srgbClr val="7030A0"/>
                </a:solidFill>
                <a:latin typeface="Varela Round" pitchFamily="2" charset="-79"/>
                <a:ea typeface="Calibri" panose="020F0502020204030204" pitchFamily="34" charset="0"/>
                <a:cs typeface="Varela Round" pitchFamily="2" charset="-79"/>
              </a:rPr>
              <a:t>serviço web</a:t>
            </a:r>
            <a:r>
              <a:rPr lang="pt-BR" sz="1425" dirty="0">
                <a:solidFill>
                  <a:srgbClr val="7030A0"/>
                </a:solidFill>
                <a:latin typeface="Varela Round" pitchFamily="2" charset="-79"/>
                <a:ea typeface="Calibri" panose="020F0502020204030204" pitchFamily="34" charset="0"/>
                <a:cs typeface="Varela Round" pitchFamily="2" charset="-79"/>
              </a:rPr>
              <a:t> capaz de gerar os componentes de Imunização e Exames do Sumário internacional do paciente (IPS) em consonância e a fim de apoiar a implantação da Estratégia de Saúde Digital para o Brasil.</a:t>
            </a:r>
            <a:endParaRPr lang="en-BR" sz="1425" dirty="0">
              <a:solidFill>
                <a:srgbClr val="7030A0"/>
              </a:solidFill>
              <a:latin typeface="Varela Round" pitchFamily="2" charset="-79"/>
              <a:ea typeface="Calibri" panose="020F0502020204030204" pitchFamily="34" charset="0"/>
              <a:cs typeface="Varela Round" pitchFamily="2" charset="-79"/>
            </a:endParaRPr>
          </a:p>
          <a:p>
            <a:pPr marL="0" indent="0">
              <a:lnSpc>
                <a:spcPct val="100000"/>
              </a:lnSpc>
              <a:buNone/>
            </a:pPr>
            <a:endParaRPr lang="pt-BR" sz="1425" b="1" i="1" dirty="0">
              <a:solidFill>
                <a:srgbClr val="7030A0"/>
              </a:solidFill>
              <a:latin typeface="Varela Round" pitchFamily="2" charset="-79"/>
              <a:ea typeface="Arial" panose="020B0604020202020204" pitchFamily="34" charset="0"/>
              <a:cs typeface="Varela Round" pitchFamily="2" charset="-79"/>
            </a:endParaRPr>
          </a:p>
          <a:p>
            <a:pPr marL="0" indent="0">
              <a:lnSpc>
                <a:spcPct val="100000"/>
              </a:lnSpc>
              <a:buNone/>
            </a:pPr>
            <a:r>
              <a:rPr lang="pt-BR" sz="1425" b="1" i="1" dirty="0">
                <a:solidFill>
                  <a:srgbClr val="7030A0"/>
                </a:solidFill>
                <a:latin typeface="Varela Round" pitchFamily="2" charset="-79"/>
                <a:ea typeface="Arial" panose="020B0604020202020204" pitchFamily="34" charset="0"/>
                <a:cs typeface="Varela Round" pitchFamily="2" charset="-79"/>
              </a:rPr>
              <a:t>Objetivos específicos</a:t>
            </a: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SzPct val="100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Criar o repositório semântico</a:t>
            </a:r>
            <a:r>
              <a:rPr lang="pt-BR" sz="1425" dirty="0">
                <a:solidFill>
                  <a:srgbClr val="7030A0"/>
                </a:solidFill>
                <a:latin typeface="Varela Round" pitchFamily="2" charset="-79"/>
                <a:ea typeface="Arial" panose="020B0604020202020204" pitchFamily="34" charset="0"/>
                <a:cs typeface="Varela Round" pitchFamily="2" charset="-79"/>
              </a:rPr>
              <a:t>, ou seja, carregar </a:t>
            </a:r>
            <a:r>
              <a:rPr lang="pt-BR" sz="1425" b="1" dirty="0">
                <a:solidFill>
                  <a:srgbClr val="7030A0"/>
                </a:solidFill>
                <a:latin typeface="Varela Round" pitchFamily="2" charset="-79"/>
                <a:ea typeface="Arial" panose="020B0604020202020204" pitchFamily="34" charset="0"/>
                <a:cs typeface="Varela Round" pitchFamily="2" charset="-79"/>
              </a:rPr>
              <a:t>no serviço de terminologia </a:t>
            </a:r>
            <a:r>
              <a:rPr lang="pt-BR" sz="1425" dirty="0">
                <a:solidFill>
                  <a:srgbClr val="7030A0"/>
                </a:solidFill>
                <a:latin typeface="Varela Round" pitchFamily="2" charset="-79"/>
                <a:ea typeface="Arial" panose="020B0604020202020204" pitchFamily="34" charset="0"/>
                <a:cs typeface="Varela Round" pitchFamily="2" charset="-79"/>
              </a:rPr>
              <a:t>todas as terminologias dos componentes de Imunização, Exames, Alergias/Reações Adversas, Medicamentos utilizados na RNDS, bem como as terminologias utilizadas no Sumário Internacional do Paciente (IPS – </a:t>
            </a:r>
            <a:r>
              <a:rPr lang="pt-BR" sz="1425" i="1" dirty="0" err="1">
                <a:solidFill>
                  <a:srgbClr val="7030A0"/>
                </a:solidFill>
                <a:latin typeface="Varela Round" pitchFamily="2" charset="-79"/>
                <a:ea typeface="Arial" panose="020B0604020202020204" pitchFamily="34" charset="0"/>
                <a:cs typeface="Varela Round" pitchFamily="2" charset="-79"/>
              </a:rPr>
              <a:t>International</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Patient</a:t>
            </a:r>
            <a:r>
              <a:rPr lang="pt-BR" sz="1425" i="1" dirty="0">
                <a:solidFill>
                  <a:srgbClr val="7030A0"/>
                </a:solidFill>
                <a:latin typeface="Varela Round" pitchFamily="2" charset="-79"/>
                <a:ea typeface="Arial" panose="020B0604020202020204" pitchFamily="34" charset="0"/>
                <a:cs typeface="Varela Round" pitchFamily="2" charset="-79"/>
              </a:rPr>
              <a:t> </a:t>
            </a:r>
            <a:r>
              <a:rPr lang="pt-BR" sz="1425" i="1" dirty="0" err="1">
                <a:solidFill>
                  <a:srgbClr val="7030A0"/>
                </a:solidFill>
                <a:latin typeface="Varela Round" pitchFamily="2" charset="-79"/>
                <a:ea typeface="Arial" panose="020B0604020202020204" pitchFamily="34" charset="0"/>
                <a:cs typeface="Varela Round" pitchFamily="2" charset="-79"/>
              </a:rPr>
              <a:t>Summary</a:t>
            </a:r>
            <a:r>
              <a:rPr lang="pt-BR" sz="1425" dirty="0">
                <a:solidFill>
                  <a:srgbClr val="7030A0"/>
                </a:solidFill>
                <a:latin typeface="Varela Round" pitchFamily="2" charset="-79"/>
                <a:ea typeface="Arial" panose="020B0604020202020204" pitchFamily="34" charset="0"/>
                <a:cs typeface="Varela Round" pitchFamily="2" charset="-79"/>
              </a:rPr>
              <a:t>);</a:t>
            </a:r>
            <a:br>
              <a:rPr lang="pt-BR" sz="1425" dirty="0">
                <a:solidFill>
                  <a:srgbClr val="7030A0"/>
                </a:solidFill>
                <a:latin typeface="Varela Round" pitchFamily="2" charset="-79"/>
                <a:ea typeface="Arial" panose="020B0604020202020204" pitchFamily="34" charset="0"/>
                <a:cs typeface="Varela Round" pitchFamily="2" charset="-79"/>
              </a:rPr>
            </a:br>
            <a:endParaRPr lang="en-BR" sz="1425" dirty="0">
              <a:solidFill>
                <a:srgbClr val="7030A0"/>
              </a:solidFill>
              <a:latin typeface="Varela Round" pitchFamily="2" charset="-79"/>
              <a:ea typeface="Arial" panose="020B0604020202020204" pitchFamily="34" charset="0"/>
              <a:cs typeface="Varela Round" pitchFamily="2" charset="-79"/>
            </a:endParaRPr>
          </a:p>
          <a:p>
            <a:pPr marL="342900">
              <a:lnSpc>
                <a:spcPct val="100000"/>
              </a:lnSpc>
              <a:buClr>
                <a:srgbClr val="7030A0"/>
              </a:buClr>
              <a:buSzPct val="99000"/>
              <a:buFont typeface="+mj-lt"/>
              <a:buAutoNum type="alphaLcPeriod"/>
            </a:pPr>
            <a:r>
              <a:rPr lang="pt-BR" sz="1425" b="1" dirty="0">
                <a:solidFill>
                  <a:srgbClr val="7030A0"/>
                </a:solidFill>
                <a:latin typeface="Varela Round" pitchFamily="2" charset="-79"/>
                <a:ea typeface="Arial" panose="020B0604020202020204" pitchFamily="34" charset="0"/>
                <a:cs typeface="Varela Round" pitchFamily="2" charset="-79"/>
              </a:rPr>
              <a:t>Estabelecer os mapeamentos das terminologias RNDS de Imunização, Exames, Alergias/Reações Adversas para os padrões terminológicos IPS</a:t>
            </a:r>
            <a:r>
              <a:rPr lang="pt-BR" sz="1425" dirty="0">
                <a:solidFill>
                  <a:srgbClr val="7030A0"/>
                </a:solidFill>
                <a:latin typeface="Varela Round" pitchFamily="2" charset="-79"/>
                <a:ea typeface="Arial" panose="020B0604020202020204" pitchFamily="34" charset="0"/>
                <a:cs typeface="Varela Round" pitchFamily="2" charset="-79"/>
              </a:rPr>
              <a:t> – definição dos mapas de conceito (</a:t>
            </a:r>
            <a:r>
              <a:rPr lang="pt-BR" sz="1425" i="1" dirty="0" err="1">
                <a:solidFill>
                  <a:srgbClr val="7030A0"/>
                </a:solidFill>
                <a:latin typeface="Varela Round" pitchFamily="2" charset="-79"/>
                <a:ea typeface="Arial" panose="020B0604020202020204" pitchFamily="34" charset="0"/>
                <a:cs typeface="Varela Round" pitchFamily="2" charset="-79"/>
              </a:rPr>
              <a:t>Concept</a:t>
            </a:r>
            <a:r>
              <a:rPr lang="pt-BR" sz="1425" i="1" dirty="0">
                <a:solidFill>
                  <a:srgbClr val="7030A0"/>
                </a:solidFill>
                <a:latin typeface="Varela Round" pitchFamily="2" charset="-79"/>
                <a:ea typeface="Arial" panose="020B0604020202020204" pitchFamily="34" charset="0"/>
                <a:cs typeface="Varela Round" pitchFamily="2" charset="-79"/>
              </a:rPr>
              <a:t> Maps</a:t>
            </a:r>
            <a:r>
              <a:rPr lang="pt-BR" sz="1425" dirty="0">
                <a:solidFill>
                  <a:srgbClr val="7030A0"/>
                </a:solidFill>
                <a:latin typeface="Varela Round" pitchFamily="2" charset="-79"/>
                <a:ea typeface="Arial" panose="020B0604020202020204" pitchFamily="34" charset="0"/>
                <a:cs typeface="Varela Round" pitchFamily="2" charset="-79"/>
              </a:rPr>
              <a:t>) para cada um destes mapeamentos;</a:t>
            </a:r>
            <a:endParaRPr lang="en-BR" sz="1425" dirty="0">
              <a:solidFill>
                <a:srgbClr val="7030A0"/>
              </a:solidFill>
              <a:latin typeface="Varela Round" pitchFamily="2" charset="-79"/>
              <a:ea typeface="Arial" panose="020B0604020202020204" pitchFamily="34" charset="0"/>
              <a:cs typeface="Varela Round" pitchFamily="2" charset="-79"/>
            </a:endParaRPr>
          </a:p>
          <a:p>
            <a:pPr indent="0">
              <a:lnSpc>
                <a:spcPct val="100000"/>
              </a:lnSpc>
              <a:buNone/>
            </a:pPr>
            <a:r>
              <a:rPr lang="pt-BR" sz="1425" dirty="0">
                <a:solidFill>
                  <a:srgbClr val="7030A0"/>
                </a:solidFill>
                <a:latin typeface="Calibri" panose="020F0502020204030204" pitchFamily="34" charset="0"/>
                <a:ea typeface="Calibri" panose="020F0502020204030204" pitchFamily="34" charset="0"/>
                <a:cs typeface="Arial" panose="020B0604020202020204" pitchFamily="34" charset="0"/>
              </a:rPr>
              <a:t> </a:t>
            </a:r>
            <a:endParaRPr lang="en-BR" sz="1425" dirty="0">
              <a:solidFill>
                <a:srgbClr val="7030A0"/>
              </a:solidFill>
              <a:latin typeface="Calibri" panose="020F0502020204030204" pitchFamily="34" charset="0"/>
              <a:ea typeface="Calibri" panose="020F0502020204030204" pitchFamily="34" charset="0"/>
              <a:cs typeface="Arial" panose="020B0604020202020204" pitchFamily="34" charset="0"/>
            </a:endParaRPr>
          </a:p>
          <a:p>
            <a:endParaRPr lang="en-BR" dirty="0">
              <a:solidFill>
                <a:srgbClr val="7030A0"/>
              </a:solidFill>
            </a:endParaRPr>
          </a:p>
        </p:txBody>
      </p:sp>
      <p:grpSp>
        <p:nvGrpSpPr>
          <p:cNvPr id="4" name="Google Shape;73;p15">
            <a:extLst>
              <a:ext uri="{FF2B5EF4-FFF2-40B4-BE49-F238E27FC236}">
                <a16:creationId xmlns:a16="http://schemas.microsoft.com/office/drawing/2014/main" id="{31A4DE00-72B3-D2CB-A396-E818C996AFE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BC3E2D60-316E-60C9-9E09-D80F5916479F}"/>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AD35FF98-02B4-F34D-5B93-75E52FF29C38}"/>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A26E25CB-50D9-F553-B06D-CA0933AB12C6}"/>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92BA9FB-A648-0082-6CC2-B9865BE6B06E}"/>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918FA6FE-0980-B303-BEDA-AE421D1527A5}"/>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14DB2E73-FBA2-098B-4F49-F97ED01C70F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69098F80-BFA1-9948-4112-3B40BA3F0349}"/>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463175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88DFB-3214-D4DD-A747-261A01509CFB}"/>
              </a:ext>
            </a:extLst>
          </p:cNvPr>
          <p:cNvSpPr>
            <a:spLocks noGrp="1"/>
          </p:cNvSpPr>
          <p:nvPr>
            <p:ph type="title"/>
          </p:nvPr>
        </p:nvSpPr>
        <p:spPr/>
        <p:txBody>
          <a:bodyPr>
            <a:normAutofit fontScale="90000"/>
          </a:bodyPr>
          <a:lstStyle/>
          <a:p>
            <a:r>
              <a:rPr lang="en-BR" dirty="0">
                <a:solidFill>
                  <a:srgbClr val="002060"/>
                </a:solidFill>
              </a:rPr>
              <a:t>Exemplos IPS</a:t>
            </a:r>
          </a:p>
        </p:txBody>
      </p:sp>
      <p:sp>
        <p:nvSpPr>
          <p:cNvPr id="5" name="TextBox 4">
            <a:extLst>
              <a:ext uri="{FF2B5EF4-FFF2-40B4-BE49-F238E27FC236}">
                <a16:creationId xmlns:a16="http://schemas.microsoft.com/office/drawing/2014/main" id="{019CB32D-F45D-9EF5-6D43-E8474893C7F0}"/>
              </a:ext>
            </a:extLst>
          </p:cNvPr>
          <p:cNvSpPr txBox="1"/>
          <p:nvPr/>
        </p:nvSpPr>
        <p:spPr>
          <a:xfrm>
            <a:off x="423746" y="1305792"/>
            <a:ext cx="8408554" cy="2554545"/>
          </a:xfrm>
          <a:prstGeom prst="rect">
            <a:avLst/>
          </a:prstGeom>
          <a:noFill/>
        </p:spPr>
        <p:txBody>
          <a:bodyPr wrap="square">
            <a:spAutoFit/>
          </a:bodyPr>
          <a:lstStyle/>
          <a:p>
            <a:r>
              <a:rPr lang="en-BR" sz="2000" dirty="0">
                <a:solidFill>
                  <a:srgbClr val="002060"/>
                </a:solidFill>
              </a:rPr>
              <a:t>Brasil</a:t>
            </a:r>
          </a:p>
          <a:p>
            <a:endParaRPr lang="en-BR" sz="2000" dirty="0">
              <a:solidFill>
                <a:srgbClr val="002060"/>
              </a:solidFill>
            </a:endParaRPr>
          </a:p>
          <a:p>
            <a:r>
              <a:rPr lang="en-BR" sz="2000" dirty="0">
                <a:solidFill>
                  <a:srgbClr val="002060"/>
                </a:solidFill>
                <a:hlinkClick r:id="rId2">
                  <a:extLst>
                    <a:ext uri="{A12FA001-AC4F-418D-AE19-62706E023703}">
                      <ahyp:hlinkClr xmlns:ahyp="http://schemas.microsoft.com/office/drawing/2018/hyperlinkcolor" xmlns="" val="tx"/>
                    </a:ext>
                  </a:extLst>
                </a:hlinkClick>
              </a:rPr>
              <a:t>https://ips.gointerop.com/launch.html?identifier=BR/UV123456</a:t>
            </a:r>
            <a:endParaRPr lang="en-BR" sz="2000" dirty="0">
              <a:solidFill>
                <a:srgbClr val="002060"/>
              </a:solidFill>
            </a:endParaRPr>
          </a:p>
          <a:p>
            <a:r>
              <a:rPr lang="en-BR" sz="2000" dirty="0">
                <a:solidFill>
                  <a:srgbClr val="002060"/>
                </a:solidFill>
                <a:hlinkClick r:id="rId3">
                  <a:extLst>
                    <a:ext uri="{A12FA001-AC4F-418D-AE19-62706E023703}">
                      <ahyp:hlinkClr xmlns:ahyp="http://schemas.microsoft.com/office/drawing/2018/hyperlinkcolor" xmlns="" val="tx"/>
                    </a:ext>
                  </a:extLst>
                </a:hlinkClick>
              </a:rPr>
              <a:t>https://ips.gointerop.com/launch.html?identifier=BR/WX789012</a:t>
            </a:r>
            <a:endParaRPr lang="en-BR" sz="2000" dirty="0">
              <a:solidFill>
                <a:srgbClr val="002060"/>
              </a:solidFill>
            </a:endParaRPr>
          </a:p>
          <a:p>
            <a:endParaRPr lang="en-BR" sz="2000" dirty="0">
              <a:solidFill>
                <a:srgbClr val="002060"/>
              </a:solidFill>
            </a:endParaRPr>
          </a:p>
          <a:p>
            <a:r>
              <a:rPr lang="en-BR" sz="2000" dirty="0">
                <a:solidFill>
                  <a:srgbClr val="002060"/>
                </a:solidFill>
              </a:rPr>
              <a:t>Chile</a:t>
            </a:r>
          </a:p>
          <a:p>
            <a:endParaRPr lang="en-BR" sz="2000" dirty="0">
              <a:solidFill>
                <a:srgbClr val="002060"/>
              </a:solidFill>
            </a:endParaRPr>
          </a:p>
          <a:p>
            <a:r>
              <a:rPr lang="en-BR" sz="2000" dirty="0">
                <a:solidFill>
                  <a:srgbClr val="002060"/>
                </a:solidFill>
                <a:hlinkClick r:id="rId4">
                  <a:extLst>
                    <a:ext uri="{A12FA001-AC4F-418D-AE19-62706E023703}">
                      <ahyp:hlinkClr xmlns:ahyp="http://schemas.microsoft.com/office/drawing/2018/hyperlinkcolor" xmlns="" val="tx"/>
                    </a:ext>
                  </a:extLst>
                </a:hlinkClick>
              </a:rPr>
              <a:t>https://ips.gointerop.com/fhir/Patient/$summary?identifier=CLYZ345678</a:t>
            </a:r>
            <a:endParaRPr lang="en-BR" sz="2000" dirty="0">
              <a:solidFill>
                <a:srgbClr val="002060"/>
              </a:solidFill>
            </a:endParaRPr>
          </a:p>
        </p:txBody>
      </p:sp>
    </p:spTree>
    <p:extLst>
      <p:ext uri="{BB962C8B-B14F-4D97-AF65-F5344CB8AC3E}">
        <p14:creationId xmlns:p14="http://schemas.microsoft.com/office/powerpoint/2010/main" val="139862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3">
            <a:extLst>
              <a:ext uri="{FF2B5EF4-FFF2-40B4-BE49-F238E27FC236}">
                <a16:creationId xmlns:a16="http://schemas.microsoft.com/office/drawing/2014/main" id="{239C9910-454D-916B-C47A-BB740FCCBC69}"/>
              </a:ext>
            </a:extLst>
          </p:cNvPr>
          <p:cNvPicPr>
            <a:picLocks noChangeAspect="1"/>
          </p:cNvPicPr>
          <p:nvPr/>
        </p:nvPicPr>
        <p:blipFill rotWithShape="1">
          <a:blip r:embed="rId2"/>
          <a:srcRect t="1500" r="2638"/>
          <a:stretch/>
        </p:blipFill>
        <p:spPr>
          <a:xfrm rot="21230672">
            <a:off x="-122133" y="946479"/>
            <a:ext cx="5661015" cy="3798011"/>
          </a:xfrm>
          <a:prstGeom prst="rect">
            <a:avLst/>
          </a:prstGeom>
        </p:spPr>
      </p:pic>
      <p:sp>
        <p:nvSpPr>
          <p:cNvPr id="6" name="TextBox 5">
            <a:extLst>
              <a:ext uri="{FF2B5EF4-FFF2-40B4-BE49-F238E27FC236}">
                <a16:creationId xmlns:a16="http://schemas.microsoft.com/office/drawing/2014/main" id="{00DA4C3B-C82D-97B2-7351-0A4AF33B3670}"/>
              </a:ext>
            </a:extLst>
          </p:cNvPr>
          <p:cNvSpPr txBox="1"/>
          <p:nvPr/>
        </p:nvSpPr>
        <p:spPr>
          <a:xfrm>
            <a:off x="2705835" y="4533477"/>
            <a:ext cx="4575266" cy="253916"/>
          </a:xfrm>
          <a:prstGeom prst="rect">
            <a:avLst/>
          </a:prstGeom>
          <a:noFill/>
        </p:spPr>
        <p:txBody>
          <a:bodyPr wrap="square">
            <a:spAutoFit/>
          </a:bodyPr>
          <a:lstStyle/>
          <a:p>
            <a:r>
              <a:rPr lang="en-BR" sz="1050" dirty="0">
                <a:hlinkClick r:id="rId3"/>
              </a:rPr>
              <a:t>https://ips-brasil.web.app</a:t>
            </a:r>
            <a:endParaRPr lang="en-BR" sz="1050" dirty="0"/>
          </a:p>
        </p:txBody>
      </p:sp>
      <p:grpSp>
        <p:nvGrpSpPr>
          <p:cNvPr id="5" name="Google Shape;73;p15">
            <a:extLst>
              <a:ext uri="{FF2B5EF4-FFF2-40B4-BE49-F238E27FC236}">
                <a16:creationId xmlns:a16="http://schemas.microsoft.com/office/drawing/2014/main" id="{E5CF56E0-8844-D0E9-F3B4-671C2B80539D}"/>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E812CEA8-0435-2C94-D978-6F0F7B5CC9A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 name="Google Shape;75;p15">
              <a:extLst>
                <a:ext uri="{FF2B5EF4-FFF2-40B4-BE49-F238E27FC236}">
                  <a16:creationId xmlns:a16="http://schemas.microsoft.com/office/drawing/2014/main" id="{0EEE41DD-0025-4575-CEF4-EA557C8B8AEA}"/>
                </a:ext>
              </a:extLst>
            </p:cNvPr>
            <p:cNvGrpSpPr/>
            <p:nvPr/>
          </p:nvGrpSpPr>
          <p:grpSpPr>
            <a:xfrm>
              <a:off x="5592275" y="4645600"/>
              <a:ext cx="1343375" cy="533264"/>
              <a:chOff x="7676800" y="4493200"/>
              <a:chExt cx="1343375" cy="533264"/>
            </a:xfrm>
          </p:grpSpPr>
          <p:sp>
            <p:nvSpPr>
              <p:cNvPr id="11" name="Google Shape;76;p15">
                <a:extLst>
                  <a:ext uri="{FF2B5EF4-FFF2-40B4-BE49-F238E27FC236}">
                    <a16:creationId xmlns:a16="http://schemas.microsoft.com/office/drawing/2014/main" id="{1A42FEB3-BD52-64DE-5C5F-DA396C5FAEED}"/>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7;p15">
                <a:extLst>
                  <a:ext uri="{FF2B5EF4-FFF2-40B4-BE49-F238E27FC236}">
                    <a16:creationId xmlns:a16="http://schemas.microsoft.com/office/drawing/2014/main" id="{C6DE0D90-6B3D-567E-C5BD-44EAC78D5910}"/>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3" name="Google Shape;78;p15">
                <a:extLst>
                  <a:ext uri="{FF2B5EF4-FFF2-40B4-BE49-F238E27FC236}">
                    <a16:creationId xmlns:a16="http://schemas.microsoft.com/office/drawing/2014/main" id="{88E6AE17-2F5B-1E7F-3E96-4221E6767DBA}"/>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9" name="Google Shape;79;p15">
              <a:extLst>
                <a:ext uri="{FF2B5EF4-FFF2-40B4-BE49-F238E27FC236}">
                  <a16:creationId xmlns:a16="http://schemas.microsoft.com/office/drawing/2014/main" id="{C57B21DD-0D50-0432-5B7B-52E7D676E035}"/>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0" name="Google Shape;80;p15">
              <a:extLst>
                <a:ext uri="{FF2B5EF4-FFF2-40B4-BE49-F238E27FC236}">
                  <a16:creationId xmlns:a16="http://schemas.microsoft.com/office/drawing/2014/main" id="{C11DD804-1D81-FE18-8D36-00EB4BA3BA1A}"/>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
        <p:nvSpPr>
          <p:cNvPr id="15" name="Google Shape;192;p22">
            <a:extLst>
              <a:ext uri="{FF2B5EF4-FFF2-40B4-BE49-F238E27FC236}">
                <a16:creationId xmlns:a16="http://schemas.microsoft.com/office/drawing/2014/main" id="{AAF45234-80C3-AE44-857B-8DC5E13AB511}"/>
              </a:ext>
            </a:extLst>
          </p:cNvPr>
          <p:cNvSpPr/>
          <p:nvPr/>
        </p:nvSpPr>
        <p:spPr>
          <a:xfrm>
            <a:off x="5167262" y="895089"/>
            <a:ext cx="3976738" cy="3541871"/>
          </a:xfrm>
          <a:prstGeom prst="rect">
            <a:avLst/>
          </a:prstGeom>
          <a:solidFill>
            <a:srgbClr val="D9D2E9"/>
          </a:solidFill>
          <a:ln>
            <a:noFill/>
          </a:ln>
        </p:spPr>
        <p:txBody>
          <a:bodyPr spcFirstLastPara="1" wrap="square" lIns="45700" tIns="45700" rIns="45700" bIns="45700" anchor="ctr" anchorCtr="0">
            <a:noAutofit/>
          </a:bodyPr>
          <a:lstStyle/>
          <a:p>
            <a:pPr marL="180975" lvl="1">
              <a:lnSpc>
                <a:spcPct val="150000"/>
              </a:lnSpc>
              <a:tabLst>
                <a:tab pos="3565922" algn="l"/>
              </a:tabLst>
            </a:pPr>
            <a:r>
              <a:rPr lang="pt-BR" sz="1100" b="1" dirty="0"/>
              <a:t>m</a:t>
            </a:r>
            <a:r>
              <a:rPr lang="en-BR" sz="1100" b="1" dirty="0"/>
              <a:t>inimalista</a:t>
            </a:r>
            <a:r>
              <a:rPr lang="pt-BR" sz="1100" b="1" dirty="0"/>
              <a:t> </a:t>
            </a:r>
            <a:r>
              <a:rPr lang="pt-BR" sz="1100" dirty="0"/>
              <a:t>|</a:t>
            </a:r>
            <a:r>
              <a:rPr lang="pt-BR" sz="1100" b="1" dirty="0"/>
              <a:t> a</a:t>
            </a:r>
            <a:r>
              <a:rPr lang="en-BR" sz="1100" b="1" dirty="0"/>
              <a:t>gnóstico </a:t>
            </a:r>
            <a:r>
              <a:rPr lang="pt-BR" sz="1100" dirty="0"/>
              <a:t>|</a:t>
            </a:r>
            <a:r>
              <a:rPr lang="pt-BR" sz="1100" b="1" dirty="0"/>
              <a:t> e</a:t>
            </a:r>
            <a:r>
              <a:rPr lang="en-BR" sz="1100" b="1" dirty="0"/>
              <a:t>xtensível</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US" sz="1100" b="1" dirty="0"/>
              <a:t>define </a:t>
            </a:r>
            <a:r>
              <a:rPr lang="en-US" sz="1100" b="1" dirty="0" err="1"/>
              <a:t>identificadores</a:t>
            </a:r>
            <a:r>
              <a:rPr lang="en-US" sz="1100" b="1" dirty="0"/>
              <a:t> de </a:t>
            </a:r>
            <a:r>
              <a:rPr lang="en-US" sz="1100" b="1" dirty="0" err="1"/>
              <a:t>indivíduos</a:t>
            </a:r>
            <a:r>
              <a:rPr lang="en-US" sz="1100" b="1" dirty="0"/>
              <a:t> e </a:t>
            </a:r>
            <a:r>
              <a:rPr lang="en-US" sz="1100" b="1" dirty="0" err="1"/>
              <a:t>organizações</a:t>
            </a:r>
            <a:r>
              <a:rPr lang="en-US" sz="1100" b="1" dirty="0"/>
              <a:t> </a:t>
            </a:r>
            <a:r>
              <a:rPr lang="en-US" sz="1100" dirty="0"/>
              <a:t>|</a:t>
            </a:r>
            <a:r>
              <a:rPr lang="en-US" sz="1100" b="1" dirty="0"/>
              <a:t> </a:t>
            </a:r>
            <a:r>
              <a:rPr lang="en-US" sz="1100" b="1" dirty="0" err="1"/>
              <a:t>dicionários</a:t>
            </a:r>
            <a:r>
              <a:rPr lang="en-US" sz="1100" b="1" dirty="0"/>
              <a:t> e </a:t>
            </a:r>
            <a:r>
              <a:rPr lang="en-US" sz="1100" b="1" dirty="0" err="1"/>
              <a:t>vocabulários</a:t>
            </a:r>
            <a:r>
              <a:rPr lang="en-US" sz="1100" b="1" dirty="0"/>
              <a:t> </a:t>
            </a:r>
            <a:r>
              <a:rPr lang="en-US" sz="1100" b="1" dirty="0" err="1"/>
              <a:t>nacionais</a:t>
            </a:r>
            <a:r>
              <a:rPr lang="en-US" sz="1100" b="1" dirty="0"/>
              <a:t> </a:t>
            </a:r>
            <a:r>
              <a:rPr lang="en-US" sz="1100" dirty="0"/>
              <a:t>|</a:t>
            </a:r>
            <a:r>
              <a:rPr lang="en-US" sz="1100" b="1" dirty="0"/>
              <a:t> m</a:t>
            </a:r>
            <a:r>
              <a:rPr lang="en-BR" sz="1100" b="1" dirty="0"/>
              <a:t>apeamentos</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en-BR" sz="1100" b="1" dirty="0"/>
              <a:t>poderá ser utilizado como o GI Nacional aberto e extensível, aderente ao FHIR R4</a:t>
            </a:r>
            <a:endParaRPr lang="pt-BR" sz="1100" b="1" dirty="0"/>
          </a:p>
          <a:p>
            <a:pPr marL="180975" lvl="1">
              <a:lnSpc>
                <a:spcPct val="150000"/>
              </a:lnSpc>
              <a:tabLst>
                <a:tab pos="3429000" algn="l"/>
              </a:tabLst>
            </a:pPr>
            <a:r>
              <a:rPr lang="pt-BR" sz="800" i="1" dirty="0"/>
              <a:t>(exemplo: </a:t>
            </a:r>
            <a:r>
              <a:rPr lang="en-US" sz="800" i="1" dirty="0" err="1"/>
              <a:t>Canadá</a:t>
            </a:r>
            <a:r>
              <a:rPr lang="en-US" sz="800" i="1" dirty="0"/>
              <a:t>) </a:t>
            </a:r>
            <a:endParaRPr lang="pt-BR" sz="1100" b="1" dirty="0"/>
          </a:p>
          <a:p>
            <a:pPr marL="180975" lvl="1">
              <a:lnSpc>
                <a:spcPct val="150000"/>
              </a:lnSpc>
              <a:tabLst>
                <a:tab pos="3429000" algn="l"/>
              </a:tabLst>
            </a:pPr>
            <a:endParaRPr lang="en-BR" sz="1100" b="1" dirty="0"/>
          </a:p>
          <a:p>
            <a:pPr marL="180975" lvl="1">
              <a:lnSpc>
                <a:spcPct val="150000"/>
              </a:lnSpc>
              <a:tabLst>
                <a:tab pos="3429000" algn="l"/>
              </a:tabLst>
            </a:pPr>
            <a:r>
              <a:rPr lang="pt-BR" sz="1100" b="1" dirty="0"/>
              <a:t>e</a:t>
            </a:r>
            <a:r>
              <a:rPr lang="en-BR" sz="1100" b="1" dirty="0"/>
              <a:t>struturante para interoperabilidade em âmbito nacional</a:t>
            </a:r>
            <a:endParaRPr lang="pt-BR" sz="1100" b="1" dirty="0"/>
          </a:p>
          <a:p>
            <a:pPr marL="180975" lvl="1">
              <a:lnSpc>
                <a:spcPct val="150000"/>
              </a:lnSpc>
              <a:tabLst>
                <a:tab pos="3429000" algn="l"/>
              </a:tabLst>
            </a:pPr>
            <a:r>
              <a:rPr lang="pt-BR" sz="800" i="1" dirty="0"/>
              <a:t>(exemplo: </a:t>
            </a:r>
            <a:r>
              <a:rPr lang="en-US" sz="800" i="1" dirty="0" err="1"/>
              <a:t>Projeto</a:t>
            </a:r>
            <a:r>
              <a:rPr lang="en-US" sz="800" i="1" dirty="0"/>
              <a:t> de </a:t>
            </a:r>
            <a:r>
              <a:rPr lang="en-US" sz="800" i="1" dirty="0" err="1"/>
              <a:t>Padronização</a:t>
            </a:r>
            <a:r>
              <a:rPr lang="en-US" sz="800" i="1" dirty="0"/>
              <a:t> e </a:t>
            </a:r>
            <a:r>
              <a:rPr lang="en-US" sz="800" i="1" dirty="0" err="1"/>
              <a:t>Qualificação</a:t>
            </a:r>
            <a:r>
              <a:rPr lang="en-US" sz="800" i="1" dirty="0"/>
              <a:t> dos Dados </a:t>
            </a:r>
            <a:r>
              <a:rPr lang="en-US" sz="800" i="1" dirty="0" err="1"/>
              <a:t>Assistenciais</a:t>
            </a:r>
            <a:r>
              <a:rPr lang="en-US" sz="800" i="1" dirty="0"/>
              <a:t> da </a:t>
            </a:r>
            <a:r>
              <a:rPr lang="en-US" sz="800" i="1" dirty="0" err="1"/>
              <a:t>Saúde</a:t>
            </a:r>
            <a:r>
              <a:rPr lang="en-US" sz="800" i="1" dirty="0"/>
              <a:t> </a:t>
            </a:r>
            <a:r>
              <a:rPr lang="en-US" sz="800" i="1" dirty="0" err="1"/>
              <a:t>Suplementar</a:t>
            </a:r>
            <a:r>
              <a:rPr lang="en-US" sz="800" i="1" dirty="0"/>
              <a:t> (PQDAS) </a:t>
            </a:r>
            <a:endParaRPr lang="en-BR" sz="1000" i="1" dirty="0"/>
          </a:p>
        </p:txBody>
      </p:sp>
      <p:sp>
        <p:nvSpPr>
          <p:cNvPr id="16" name="CaixaDeTexto 15">
            <a:extLst>
              <a:ext uri="{FF2B5EF4-FFF2-40B4-BE49-F238E27FC236}">
                <a16:creationId xmlns:a16="http://schemas.microsoft.com/office/drawing/2014/main" id="{AA4598B7-FC56-C885-2034-E06244D8F47F}"/>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O GUIA DE IMPLEMENTAÇÃO E SUA IMPORTÂNCIA</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140444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408C-4B6B-143A-BECA-7C1BE0920504}"/>
              </a:ext>
            </a:extLst>
          </p:cNvPr>
          <p:cNvSpPr>
            <a:spLocks noGrp="1"/>
          </p:cNvSpPr>
          <p:nvPr>
            <p:ph type="title"/>
          </p:nvPr>
        </p:nvSpPr>
        <p:spPr>
          <a:xfrm>
            <a:off x="311700" y="123700"/>
            <a:ext cx="8520600" cy="572700"/>
          </a:xfrm>
        </p:spPr>
        <p:txBody>
          <a:bodyPr>
            <a:normAutofit fontScale="90000"/>
          </a:bodyPr>
          <a:lstStyle/>
          <a:p>
            <a:r>
              <a:rPr lang="en-BR" dirty="0">
                <a:solidFill>
                  <a:srgbClr val="7030A0"/>
                </a:solidFill>
              </a:rPr>
              <a:t>Execução Financeira IPS-Brasil 2023</a:t>
            </a:r>
          </a:p>
        </p:txBody>
      </p:sp>
      <p:sp>
        <p:nvSpPr>
          <p:cNvPr id="3" name="Content Placeholder 2">
            <a:extLst>
              <a:ext uri="{FF2B5EF4-FFF2-40B4-BE49-F238E27FC236}">
                <a16:creationId xmlns:a16="http://schemas.microsoft.com/office/drawing/2014/main" id="{DC405846-CB98-9D22-EF72-560F11558B5C}"/>
              </a:ext>
            </a:extLst>
          </p:cNvPr>
          <p:cNvSpPr>
            <a:spLocks noGrp="1"/>
          </p:cNvSpPr>
          <p:nvPr>
            <p:ph idx="1"/>
          </p:nvPr>
        </p:nvSpPr>
        <p:spPr/>
        <p:txBody>
          <a:bodyPr/>
          <a:lstStyle/>
          <a:p>
            <a:endParaRPr lang="en-BR"/>
          </a:p>
        </p:txBody>
      </p:sp>
      <p:pic>
        <p:nvPicPr>
          <p:cNvPr id="5" name="Picture 4">
            <a:extLst>
              <a:ext uri="{FF2B5EF4-FFF2-40B4-BE49-F238E27FC236}">
                <a16:creationId xmlns:a16="http://schemas.microsoft.com/office/drawing/2014/main" id="{90D91DF2-7C2E-123D-23C6-D32789019626}"/>
              </a:ext>
            </a:extLst>
          </p:cNvPr>
          <p:cNvPicPr>
            <a:picLocks noChangeAspect="1"/>
          </p:cNvPicPr>
          <p:nvPr/>
        </p:nvPicPr>
        <p:blipFill>
          <a:blip r:embed="rId2"/>
          <a:stretch>
            <a:fillRect/>
          </a:stretch>
        </p:blipFill>
        <p:spPr>
          <a:xfrm>
            <a:off x="186267" y="123700"/>
            <a:ext cx="8709997" cy="4930897"/>
          </a:xfrm>
          <a:prstGeom prst="rect">
            <a:avLst/>
          </a:prstGeom>
        </p:spPr>
      </p:pic>
    </p:spTree>
    <p:extLst>
      <p:ext uri="{BB962C8B-B14F-4D97-AF65-F5344CB8AC3E}">
        <p14:creationId xmlns:p14="http://schemas.microsoft.com/office/powerpoint/2010/main" val="25767917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CB17-EFAB-7B50-6362-B1F323227ED6}"/>
              </a:ext>
            </a:extLst>
          </p:cNvPr>
          <p:cNvSpPr>
            <a:spLocks noGrp="1"/>
          </p:cNvSpPr>
          <p:nvPr>
            <p:ph type="title"/>
          </p:nvPr>
        </p:nvSpPr>
        <p:spPr/>
        <p:txBody>
          <a:bodyPr>
            <a:normAutofit fontScale="90000"/>
          </a:bodyPr>
          <a:lstStyle/>
          <a:p>
            <a:endParaRPr lang="en-BR" dirty="0"/>
          </a:p>
        </p:txBody>
      </p:sp>
      <p:sp>
        <p:nvSpPr>
          <p:cNvPr id="6" name="Content Placeholder 5">
            <a:extLst>
              <a:ext uri="{FF2B5EF4-FFF2-40B4-BE49-F238E27FC236}">
                <a16:creationId xmlns:a16="http://schemas.microsoft.com/office/drawing/2014/main" id="{B0FDFC02-4574-6980-2637-A36DF6021DCD}"/>
              </a:ext>
            </a:extLst>
          </p:cNvPr>
          <p:cNvSpPr>
            <a:spLocks noGrp="1"/>
          </p:cNvSpPr>
          <p:nvPr>
            <p:ph idx="1"/>
          </p:nvPr>
        </p:nvSpPr>
        <p:spPr/>
        <p:txBody>
          <a:bodyPr/>
          <a:lstStyle/>
          <a:p>
            <a:endParaRPr lang="en-BR"/>
          </a:p>
        </p:txBody>
      </p:sp>
      <p:sp>
        <p:nvSpPr>
          <p:cNvPr id="7" name="CaixaDeTexto 15">
            <a:extLst>
              <a:ext uri="{FF2B5EF4-FFF2-40B4-BE49-F238E27FC236}">
                <a16:creationId xmlns:a16="http://schemas.microsoft.com/office/drawing/2014/main" id="{916CE165-551B-87A1-1ACF-B4835BC5AE37}"/>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CONTRIBUIÇÕES PARA A GOVERNANÇA DE DADOS - RNDS</a:t>
            </a:r>
            <a:endParaRPr lang="pt-BR" sz="1500" dirty="0">
              <a:solidFill>
                <a:srgbClr val="8E60C0"/>
              </a:solidFill>
              <a:latin typeface="Gotham" panose="02000504050000020004" pitchFamily="2" charset="0"/>
            </a:endParaRPr>
          </a:p>
        </p:txBody>
      </p:sp>
      <p:sp>
        <p:nvSpPr>
          <p:cNvPr id="8" name="Google Shape;748;p75">
            <a:extLst>
              <a:ext uri="{FF2B5EF4-FFF2-40B4-BE49-F238E27FC236}">
                <a16:creationId xmlns:a16="http://schemas.microsoft.com/office/drawing/2014/main" id="{F654D05C-03EB-0AB8-1995-539C4A90080D}"/>
              </a:ext>
            </a:extLst>
          </p:cNvPr>
          <p:cNvSpPr/>
          <p:nvPr/>
        </p:nvSpPr>
        <p:spPr>
          <a:xfrm>
            <a:off x="1194796" y="1159979"/>
            <a:ext cx="5839598" cy="548325"/>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estruturação de um repositório semântico para o Brasil</a:t>
            </a:r>
            <a:endParaRPr sz="1050" b="1" dirty="0">
              <a:latin typeface="Raleway"/>
              <a:ea typeface="Raleway"/>
              <a:cs typeface="Raleway"/>
              <a:sym typeface="Raleway"/>
            </a:endParaRPr>
          </a:p>
          <a:p>
            <a:pPr>
              <a:lnSpc>
                <a:spcPct val="130000"/>
              </a:lnSpc>
              <a:buClr>
                <a:schemeClr val="dk1"/>
              </a:buClr>
              <a:buSzPts val="1100"/>
            </a:pPr>
            <a:r>
              <a:rPr lang="pt-BR" sz="900" dirty="0">
                <a:solidFill>
                  <a:schemeClr val="dk1"/>
                </a:solidFill>
                <a:latin typeface="Raleway"/>
                <a:ea typeface="Raleway"/>
                <a:cs typeface="Raleway"/>
                <a:sym typeface="Raleway"/>
              </a:rPr>
              <a:t>  → </a:t>
            </a:r>
            <a:r>
              <a:rPr lang="pt-BR" sz="900" dirty="0">
                <a:solidFill>
                  <a:schemeClr val="dk1"/>
                </a:solidFill>
                <a:ea typeface="Raleway"/>
                <a:cs typeface="Raleway"/>
                <a:sym typeface="Raleway"/>
              </a:rPr>
              <a:t>compatível com o padrão </a:t>
            </a:r>
            <a:r>
              <a:rPr lang="pt-BR" sz="900" i="1" dirty="0">
                <a:solidFill>
                  <a:schemeClr val="dk1"/>
                </a:solidFill>
                <a:ea typeface="Raleway"/>
                <a:cs typeface="Raleway"/>
                <a:sym typeface="Raleway"/>
              </a:rPr>
              <a:t>CTS – Common </a:t>
            </a:r>
            <a:r>
              <a:rPr lang="pt-BR" sz="900" i="1" dirty="0" err="1">
                <a:solidFill>
                  <a:schemeClr val="dk1"/>
                </a:solidFill>
                <a:ea typeface="Raleway"/>
                <a:cs typeface="Raleway"/>
                <a:sym typeface="Raleway"/>
              </a:rPr>
              <a:t>Terminology</a:t>
            </a:r>
            <a:r>
              <a:rPr lang="pt-BR" sz="900" i="1" dirty="0">
                <a:solidFill>
                  <a:schemeClr val="dk1"/>
                </a:solidFill>
                <a:ea typeface="Raleway"/>
                <a:cs typeface="Raleway"/>
                <a:sym typeface="Raleway"/>
              </a:rPr>
              <a:t> Services | HL7</a:t>
            </a:r>
            <a:endParaRPr sz="1050" b="1" dirty="0">
              <a:ea typeface="Raleway"/>
              <a:cs typeface="Raleway"/>
              <a:sym typeface="Raleway"/>
            </a:endParaRPr>
          </a:p>
          <a:p>
            <a:pPr marL="54000">
              <a:lnSpc>
                <a:spcPct val="130000"/>
              </a:lnSpc>
            </a:pPr>
            <a:endParaRPr sz="900" i="1" dirty="0">
              <a:latin typeface="Raleway"/>
              <a:ea typeface="Raleway"/>
              <a:cs typeface="Raleway"/>
              <a:sym typeface="Raleway"/>
            </a:endParaRPr>
          </a:p>
        </p:txBody>
      </p:sp>
      <p:sp>
        <p:nvSpPr>
          <p:cNvPr id="9" name="Google Shape;749;p75">
            <a:extLst>
              <a:ext uri="{FF2B5EF4-FFF2-40B4-BE49-F238E27FC236}">
                <a16:creationId xmlns:a16="http://schemas.microsoft.com/office/drawing/2014/main" id="{DC53D5B1-1F5E-C188-4E4D-54F1515F3EF2}"/>
              </a:ext>
            </a:extLst>
          </p:cNvPr>
          <p:cNvSpPr/>
          <p:nvPr/>
        </p:nvSpPr>
        <p:spPr>
          <a:xfrm>
            <a:off x="850661" y="122644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1</a:t>
            </a:r>
            <a:endParaRPr sz="2100" b="1">
              <a:solidFill>
                <a:schemeClr val="lt1"/>
              </a:solidFill>
              <a:latin typeface="DM Sans"/>
              <a:ea typeface="DM Sans"/>
              <a:cs typeface="DM Sans"/>
              <a:sym typeface="DM Sans"/>
            </a:endParaRPr>
          </a:p>
        </p:txBody>
      </p:sp>
      <p:sp>
        <p:nvSpPr>
          <p:cNvPr id="10" name="Google Shape;750;p75">
            <a:extLst>
              <a:ext uri="{FF2B5EF4-FFF2-40B4-BE49-F238E27FC236}">
                <a16:creationId xmlns:a16="http://schemas.microsoft.com/office/drawing/2014/main" id="{10A955A1-AB4B-8BB3-CDE9-379FBE91FC1C}"/>
              </a:ext>
            </a:extLst>
          </p:cNvPr>
          <p:cNvSpPr/>
          <p:nvPr/>
        </p:nvSpPr>
        <p:spPr>
          <a:xfrm>
            <a:off x="1555497" y="1938922"/>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repositório com todas as terminologias utilizadas nos IPS </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extensível para todas as terminologias do Sistema Único de Saúde</a:t>
            </a:r>
            <a:endParaRPr sz="900" dirty="0">
              <a:ea typeface="Raleway"/>
              <a:cs typeface="Raleway"/>
              <a:sym typeface="Raleway"/>
            </a:endParaRPr>
          </a:p>
        </p:txBody>
      </p:sp>
      <p:sp>
        <p:nvSpPr>
          <p:cNvPr id="11" name="Google Shape;751;p75">
            <a:extLst>
              <a:ext uri="{FF2B5EF4-FFF2-40B4-BE49-F238E27FC236}">
                <a16:creationId xmlns:a16="http://schemas.microsoft.com/office/drawing/2014/main" id="{656FF7AF-96E2-7AF2-94D1-CCB0CE3B9EBD}"/>
              </a:ext>
            </a:extLst>
          </p:cNvPr>
          <p:cNvSpPr/>
          <p:nvPr/>
        </p:nvSpPr>
        <p:spPr>
          <a:xfrm>
            <a:off x="1194795" y="200822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a:solidFill>
                  <a:schemeClr val="lt1"/>
                </a:solidFill>
                <a:latin typeface="DM Sans"/>
                <a:ea typeface="DM Sans"/>
                <a:cs typeface="DM Sans"/>
                <a:sym typeface="DM Sans"/>
              </a:rPr>
              <a:t>2</a:t>
            </a:r>
            <a:endParaRPr sz="2100" b="1">
              <a:solidFill>
                <a:schemeClr val="lt1"/>
              </a:solidFill>
              <a:latin typeface="DM Sans"/>
              <a:ea typeface="DM Sans"/>
              <a:cs typeface="DM Sans"/>
              <a:sym typeface="DM Sans"/>
            </a:endParaRPr>
          </a:p>
        </p:txBody>
      </p:sp>
      <p:sp>
        <p:nvSpPr>
          <p:cNvPr id="12" name="Google Shape;750;p75">
            <a:extLst>
              <a:ext uri="{FF2B5EF4-FFF2-40B4-BE49-F238E27FC236}">
                <a16:creationId xmlns:a16="http://schemas.microsoft.com/office/drawing/2014/main" id="{D1B27417-F8E2-3ABA-9CFA-9D908741B6B6}"/>
              </a:ext>
            </a:extLst>
          </p:cNvPr>
          <p:cNvSpPr/>
          <p:nvPr/>
        </p:nvSpPr>
        <p:spPr>
          <a:xfrm>
            <a:off x="1885901" y="2740890"/>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integrado com repositório clínico em FHIR </a:t>
            </a:r>
          </a:p>
          <a:p>
            <a:pPr marL="54000">
              <a:lnSpc>
                <a:spcPct val="130000"/>
              </a:lnSpc>
            </a:pPr>
            <a:r>
              <a:rPr lang="pt-BR" sz="900" dirty="0">
                <a:solidFill>
                  <a:schemeClr val="dk1"/>
                </a:solidFill>
                <a:latin typeface="Raleway"/>
                <a:ea typeface="Raleway"/>
                <a:cs typeface="Raleway"/>
                <a:sym typeface="Raleway"/>
              </a:rPr>
              <a:t>→ </a:t>
            </a:r>
            <a:r>
              <a:rPr lang="pt-BR" sz="900" i="1" dirty="0" err="1">
                <a:latin typeface="Calibri" panose="020F0502020204030204" pitchFamily="34" charset="0"/>
                <a:ea typeface="Arial" panose="020B0604020202020204" pitchFamily="34" charset="0"/>
                <a:cs typeface="Calibri" panose="020F0502020204030204" pitchFamily="34" charset="0"/>
              </a:rPr>
              <a:t>CodeSystems</a:t>
            </a:r>
            <a:r>
              <a:rPr lang="pt-BR" sz="900" i="1" dirty="0">
                <a:latin typeface="Calibri" panose="020F0502020204030204" pitchFamily="34" charset="0"/>
                <a:ea typeface="Arial" panose="020B0604020202020204" pitchFamily="34" charset="0"/>
                <a:cs typeface="Calibri" panose="020F0502020204030204" pitchFamily="34" charset="0"/>
              </a:rPr>
              <a:t>, </a:t>
            </a:r>
            <a:r>
              <a:rPr lang="pt-BR" sz="900" i="1" dirty="0" err="1">
                <a:latin typeface="Calibri" panose="020F0502020204030204" pitchFamily="34" charset="0"/>
                <a:ea typeface="Arial" panose="020B0604020202020204" pitchFamily="34" charset="0"/>
                <a:cs typeface="Calibri" panose="020F0502020204030204" pitchFamily="34" charset="0"/>
              </a:rPr>
              <a:t>ValueSetes</a:t>
            </a:r>
            <a:r>
              <a:rPr lang="pt-BR" sz="900" i="1" dirty="0">
                <a:latin typeface="Calibri" panose="020F0502020204030204" pitchFamily="34" charset="0"/>
                <a:ea typeface="Arial" panose="020B0604020202020204" pitchFamily="34" charset="0"/>
                <a:cs typeface="Calibri" panose="020F0502020204030204" pitchFamily="34" charset="0"/>
              </a:rPr>
              <a:t> e </a:t>
            </a:r>
            <a:r>
              <a:rPr lang="pt-BR" sz="900" i="1" dirty="0" err="1">
                <a:latin typeface="Calibri" panose="020F0502020204030204" pitchFamily="34" charset="0"/>
                <a:ea typeface="Arial" panose="020B0604020202020204" pitchFamily="34" charset="0"/>
                <a:cs typeface="Calibri" panose="020F0502020204030204" pitchFamily="34" charset="0"/>
              </a:rPr>
              <a:t>Cocept</a:t>
            </a:r>
            <a:r>
              <a:rPr lang="pt-BR" sz="900" i="1" dirty="0">
                <a:latin typeface="Calibri" panose="020F0502020204030204" pitchFamily="34" charset="0"/>
                <a:ea typeface="Arial" panose="020B0604020202020204" pitchFamily="34" charset="0"/>
                <a:cs typeface="Calibri" panose="020F0502020204030204" pitchFamily="34" charset="0"/>
              </a:rPr>
              <a:t> Maps </a:t>
            </a:r>
            <a:r>
              <a:rPr lang="pt-BR" sz="900" dirty="0">
                <a:latin typeface="Calibri" panose="020F0502020204030204" pitchFamily="34" charset="0"/>
                <a:ea typeface="Arial" panose="020B0604020202020204" pitchFamily="34" charset="0"/>
                <a:cs typeface="Calibri" panose="020F0502020204030204" pitchFamily="34" charset="0"/>
              </a:rPr>
              <a:t>conforme ISO/TS 12300</a:t>
            </a:r>
            <a:endParaRPr sz="900" i="1" dirty="0">
              <a:latin typeface="Raleway"/>
              <a:ea typeface="Raleway"/>
              <a:cs typeface="Raleway"/>
              <a:sym typeface="Raleway"/>
            </a:endParaRPr>
          </a:p>
        </p:txBody>
      </p:sp>
      <p:sp>
        <p:nvSpPr>
          <p:cNvPr id="13" name="Google Shape;750;p75">
            <a:extLst>
              <a:ext uri="{FF2B5EF4-FFF2-40B4-BE49-F238E27FC236}">
                <a16:creationId xmlns:a16="http://schemas.microsoft.com/office/drawing/2014/main" id="{23E51318-F616-1A13-C304-01F022817EAE}"/>
              </a:ext>
            </a:extLst>
          </p:cNvPr>
          <p:cNvSpPr/>
          <p:nvPr/>
        </p:nvSpPr>
        <p:spPr>
          <a:xfrm>
            <a:off x="2228548" y="3542858"/>
            <a:ext cx="5839598"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pt-BR" sz="1050" b="1" dirty="0">
                <a:latin typeface="Raleway"/>
                <a:ea typeface="Raleway"/>
                <a:cs typeface="Raleway"/>
                <a:sym typeface="Raleway"/>
              </a:rPr>
              <a:t>disponibiliza API</a:t>
            </a:r>
            <a:endParaRPr sz="1050" b="1" dirty="0">
              <a:latin typeface="Raleway"/>
              <a:ea typeface="Raleway"/>
              <a:cs typeface="Raleway"/>
              <a:sym typeface="Raleway"/>
            </a:endParaRPr>
          </a:p>
          <a:p>
            <a:pPr marL="54000">
              <a:lnSpc>
                <a:spcPct val="130000"/>
              </a:lnSpc>
              <a:buClr>
                <a:schemeClr val="dk1"/>
              </a:buClr>
              <a:buSzPts val="1100"/>
            </a:pPr>
            <a:r>
              <a:rPr lang="pt-BR" sz="900" dirty="0">
                <a:solidFill>
                  <a:schemeClr val="dk1"/>
                </a:solidFill>
                <a:latin typeface="Raleway"/>
                <a:ea typeface="Raleway"/>
                <a:cs typeface="Raleway"/>
                <a:sym typeface="Raleway"/>
              </a:rPr>
              <a:t>→ </a:t>
            </a:r>
            <a:r>
              <a:rPr lang="pt-BR" sz="900" dirty="0">
                <a:solidFill>
                  <a:schemeClr val="dk1"/>
                </a:solidFill>
                <a:ea typeface="Raleway"/>
                <a:cs typeface="Raleway"/>
                <a:sym typeface="Raleway"/>
              </a:rPr>
              <a:t>consulta, tradução e expansão de vocabulários, com exportação de terminologias em planilhas CVS</a:t>
            </a:r>
            <a:endParaRPr sz="900" dirty="0">
              <a:latin typeface="Raleway"/>
              <a:ea typeface="Raleway"/>
              <a:cs typeface="Raleway"/>
              <a:sym typeface="Raleway"/>
            </a:endParaRPr>
          </a:p>
        </p:txBody>
      </p:sp>
      <p:sp>
        <p:nvSpPr>
          <p:cNvPr id="14" name="Google Shape;751;p75">
            <a:extLst>
              <a:ext uri="{FF2B5EF4-FFF2-40B4-BE49-F238E27FC236}">
                <a16:creationId xmlns:a16="http://schemas.microsoft.com/office/drawing/2014/main" id="{BC6B5D09-C659-E408-4711-36FD41E49F75}"/>
              </a:ext>
            </a:extLst>
          </p:cNvPr>
          <p:cNvSpPr/>
          <p:nvPr/>
        </p:nvSpPr>
        <p:spPr>
          <a:xfrm>
            <a:off x="1555496" y="2810190"/>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sp>
        <p:nvSpPr>
          <p:cNvPr id="15" name="Google Shape;751;p75">
            <a:extLst>
              <a:ext uri="{FF2B5EF4-FFF2-40B4-BE49-F238E27FC236}">
                <a16:creationId xmlns:a16="http://schemas.microsoft.com/office/drawing/2014/main" id="{10676DD7-44B9-7531-FC27-2D5AA79D63B6}"/>
              </a:ext>
            </a:extLst>
          </p:cNvPr>
          <p:cNvSpPr/>
          <p:nvPr/>
        </p:nvSpPr>
        <p:spPr>
          <a:xfrm>
            <a:off x="1885901" y="3612158"/>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spTree>
    <p:extLst>
      <p:ext uri="{BB962C8B-B14F-4D97-AF65-F5344CB8AC3E}">
        <p14:creationId xmlns:p14="http://schemas.microsoft.com/office/powerpoint/2010/main" val="949346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AC69-9DFF-6490-CC7C-A3F3CAF1FA2D}"/>
              </a:ext>
            </a:extLst>
          </p:cNvPr>
          <p:cNvSpPr>
            <a:spLocks noGrp="1"/>
          </p:cNvSpPr>
          <p:nvPr>
            <p:ph type="title"/>
          </p:nvPr>
        </p:nvSpPr>
        <p:spPr>
          <a:xfrm>
            <a:off x="826031" y="142034"/>
            <a:ext cx="7143750" cy="994172"/>
          </a:xfrm>
        </p:spPr>
        <p:txBody>
          <a:bodyPr>
            <a:normAutofit fontScale="90000"/>
          </a:bodyPr>
          <a:lstStyle/>
          <a:p>
            <a:pPr algn="ctr"/>
            <a:r>
              <a:rPr lang="en-BR" dirty="0">
                <a:solidFill>
                  <a:srgbClr val="7030A0"/>
                </a:solidFill>
                <a:latin typeface="Varela Round" pitchFamily="2" charset="-79"/>
                <a:cs typeface="Varela Round" pitchFamily="2" charset="-79"/>
              </a:rPr>
              <a:t>A importância de incorporar um Serviço de Terminologia no MS</a:t>
            </a:r>
          </a:p>
        </p:txBody>
      </p:sp>
      <p:sp>
        <p:nvSpPr>
          <p:cNvPr id="3" name="Content Placeholder 2">
            <a:extLst>
              <a:ext uri="{FF2B5EF4-FFF2-40B4-BE49-F238E27FC236}">
                <a16:creationId xmlns:a16="http://schemas.microsoft.com/office/drawing/2014/main" id="{EA98E4F4-EF97-814F-3AFF-6EB7F1B7C474}"/>
              </a:ext>
            </a:extLst>
          </p:cNvPr>
          <p:cNvSpPr>
            <a:spLocks noGrp="1"/>
          </p:cNvSpPr>
          <p:nvPr>
            <p:ph idx="1"/>
          </p:nvPr>
        </p:nvSpPr>
        <p:spPr/>
        <p:txBody>
          <a:bodyPr>
            <a:normAutofit lnSpcReduction="10000"/>
          </a:bodyPr>
          <a:lstStyle/>
          <a:p>
            <a:r>
              <a:rPr lang="en-BR" dirty="0">
                <a:solidFill>
                  <a:srgbClr val="7030A0"/>
                </a:solidFill>
                <a:latin typeface="Varela Round" pitchFamily="2" charset="-79"/>
                <a:cs typeface="Varela Round" pitchFamily="2" charset="-79"/>
              </a:rPr>
              <a:t>Existem vários modelos de informação definidos, ainda não operacionais;</a:t>
            </a:r>
          </a:p>
          <a:p>
            <a:r>
              <a:rPr lang="en-BR" dirty="0">
                <a:solidFill>
                  <a:srgbClr val="7030A0"/>
                </a:solidFill>
                <a:latin typeface="Varela Round" pitchFamily="2" charset="-79"/>
                <a:cs typeface="Varela Round" pitchFamily="2" charset="-79"/>
              </a:rPr>
              <a:t>Hoje as terminologias são mantidas por meio de processos artesanais e isolados e há necessidade de governança através de ferramentas e sistemas;</a:t>
            </a:r>
          </a:p>
          <a:p>
            <a:r>
              <a:rPr lang="en-BR" dirty="0">
                <a:solidFill>
                  <a:srgbClr val="7030A0"/>
                </a:solidFill>
                <a:latin typeface="Varela Round" pitchFamily="2" charset="-79"/>
                <a:cs typeface="Varela Round" pitchFamily="2" charset="-79"/>
              </a:rPr>
              <a:t>Identificar todas as terminologias utilizadas nos modelos atuais  e incorporá-las num sistema de gestão de terminologias  (CTS);</a:t>
            </a:r>
          </a:p>
          <a:p>
            <a:r>
              <a:rPr lang="en-BR" dirty="0">
                <a:solidFill>
                  <a:srgbClr val="7030A0"/>
                </a:solidFill>
                <a:latin typeface="Varela Round" pitchFamily="2" charset="-79"/>
                <a:cs typeface="Varela Round" pitchFamily="2" charset="-79"/>
              </a:rPr>
              <a:t>Identificar os gestores de cada dicionário para que eles se apropriem e garantam por meio de ferramentas a curadoria e sindicância dos seus dicionários;</a:t>
            </a:r>
          </a:p>
          <a:p>
            <a:r>
              <a:rPr lang="en-BR" dirty="0">
                <a:solidFill>
                  <a:srgbClr val="7030A0"/>
                </a:solidFill>
                <a:latin typeface="Varela Round" pitchFamily="2" charset="-79"/>
                <a:cs typeface="Varela Round" pitchFamily="2" charset="-79"/>
              </a:rPr>
              <a:t>Subcomitê de Gestão de Terminologias junto ao CGSD trabalhando alinhado com subcomitê de modelos de </a:t>
            </a:r>
            <a:r>
              <a:rPr lang="en-BR" dirty="0">
                <a:solidFill>
                  <a:srgbClr val="7030A0"/>
                </a:solidFill>
              </a:rPr>
              <a:t>informação</a:t>
            </a:r>
            <a:r>
              <a:rPr lang="pt-BR" dirty="0">
                <a:solidFill>
                  <a:srgbClr val="7030A0"/>
                </a:solidFill>
              </a:rPr>
              <a:t>.</a:t>
            </a:r>
            <a:endParaRPr lang="en-BR" dirty="0">
              <a:solidFill>
                <a:srgbClr val="7030A0"/>
              </a:solidFill>
            </a:endParaRPr>
          </a:p>
        </p:txBody>
      </p:sp>
      <p:grpSp>
        <p:nvGrpSpPr>
          <p:cNvPr id="4" name="Google Shape;73;p15">
            <a:extLst>
              <a:ext uri="{FF2B5EF4-FFF2-40B4-BE49-F238E27FC236}">
                <a16:creationId xmlns:a16="http://schemas.microsoft.com/office/drawing/2014/main" id="{C0CAB1E2-79E6-95D6-2C7C-281CA04788B3}"/>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515E6BF6-56FE-1393-6C8A-D8ED3B5B787C}"/>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75A26EA-7071-FE4F-22C3-BEDC49F44520}"/>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B555D0BA-5094-9924-E718-274BF170AD3C}"/>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8C9B6B6-85DF-ABEB-290E-D7F4C98DDFD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0C218530-AD26-FCF7-C4DF-E604055E4B3F}"/>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4C8243C6-EC41-5E95-4436-938BCD0A4DEE}"/>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D2BACB72-C910-F3A5-64CC-68B43BC50211}"/>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8697697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091201-3DE8-6911-8418-A8C59B2461DD}"/>
              </a:ext>
            </a:extLst>
          </p:cNvPr>
          <p:cNvSpPr>
            <a:spLocks noGrp="1"/>
          </p:cNvSpPr>
          <p:nvPr>
            <p:ph idx="1"/>
          </p:nvPr>
        </p:nvSpPr>
        <p:spPr>
          <a:xfrm>
            <a:off x="311700" y="899398"/>
            <a:ext cx="8520600" cy="3416400"/>
          </a:xfrm>
        </p:spPr>
        <p:txBody>
          <a:bodyPr>
            <a:normAutofit fontScale="92500" lnSpcReduction="10000"/>
          </a:bodyPr>
          <a:lstStyle/>
          <a:p>
            <a:pPr marL="114300" indent="0">
              <a:spcBef>
                <a:spcPts val="600"/>
              </a:spcBef>
              <a:spcAft>
                <a:spcPts val="600"/>
              </a:spcAft>
              <a:buNone/>
            </a:pPr>
            <a:r>
              <a:rPr lang="en-BR" b="1" dirty="0">
                <a:solidFill>
                  <a:srgbClr val="7030A0"/>
                </a:solidFill>
                <a:latin typeface="Raleway" pitchFamily="2" charset="0"/>
                <a:cs typeface="Varela Round" pitchFamily="2" charset="-79"/>
              </a:rPr>
              <a:t>Estender o IPS Brasil para as demais seções do Sumário</a:t>
            </a:r>
          </a:p>
          <a:p>
            <a:pPr marL="114300" indent="0">
              <a:spcBef>
                <a:spcPts val="600"/>
              </a:spcBef>
              <a:spcAft>
                <a:spcPts val="600"/>
              </a:spcAft>
              <a:buNone/>
            </a:pPr>
            <a:r>
              <a:rPr lang="en-US" b="1" dirty="0">
                <a:solidFill>
                  <a:srgbClr val="7030A0"/>
                </a:solidFill>
                <a:latin typeface="Raleway" pitchFamily="2" charset="0"/>
                <a:cs typeface="Varela Round" pitchFamily="2" charset="-79"/>
              </a:rPr>
              <a:t>Casos de </a:t>
            </a:r>
            <a:r>
              <a:rPr lang="en-US" b="1" dirty="0" err="1">
                <a:solidFill>
                  <a:srgbClr val="7030A0"/>
                </a:solidFill>
                <a:latin typeface="Raleway" pitchFamily="2" charset="0"/>
                <a:cs typeface="Varela Round" pitchFamily="2" charset="-79"/>
              </a:rPr>
              <a:t>uso</a:t>
            </a:r>
            <a:r>
              <a:rPr lang="en-US" b="1" dirty="0">
                <a:solidFill>
                  <a:srgbClr val="7030A0"/>
                </a:solidFill>
                <a:latin typeface="Raleway" pitchFamily="2" charset="0"/>
                <a:cs typeface="Varela Round" pitchFamily="2" charset="-79"/>
              </a:rPr>
              <a:t> com </a:t>
            </a:r>
            <a:r>
              <a:rPr lang="en-US" b="1" dirty="0" err="1">
                <a:solidFill>
                  <a:srgbClr val="7030A0"/>
                </a:solidFill>
                <a:latin typeface="Raleway" pitchFamily="2" charset="0"/>
                <a:cs typeface="Varela Round" pitchFamily="2" charset="-79"/>
              </a:rPr>
              <a:t>respectivos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modelos</a:t>
            </a:r>
            <a:r>
              <a:rPr lang="en-US" b="1" dirty="0">
                <a:solidFill>
                  <a:srgbClr val="7030A0"/>
                </a:solidFill>
                <a:latin typeface="Raleway" pitchFamily="2" charset="0"/>
                <a:cs typeface="Varela Round" pitchFamily="2" charset="-79"/>
              </a:rPr>
              <a:t> de </a:t>
            </a:r>
            <a:r>
              <a:rPr lang="en-US" b="1" dirty="0" err="1">
                <a:solidFill>
                  <a:srgbClr val="7030A0"/>
                </a:solidFill>
                <a:latin typeface="Raleway" pitchFamily="2" charset="0"/>
                <a:cs typeface="Varela Round" pitchFamily="2" charset="-79"/>
              </a:rPr>
              <a:t>informação</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terminologias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definidas</a:t>
            </a:r>
            <a:r>
              <a:rPr lang="en-US" b="1" dirty="0">
                <a:solidFill>
                  <a:srgbClr val="7030A0"/>
                </a:solidFill>
                <a:latin typeface="Raleway" pitchFamily="2" charset="0"/>
                <a:cs typeface="Varela Round" pitchFamily="2" charset="-79"/>
              </a:rPr>
              <a:t> para a coleta das </a:t>
            </a:r>
            <a:r>
              <a:rPr lang="en-US" b="1" dirty="0" err="1">
                <a:solidFill>
                  <a:srgbClr val="7030A0"/>
                </a:solidFill>
                <a:latin typeface="Raleway" pitchFamily="2" charset="0"/>
                <a:cs typeface="Varela Round" pitchFamily="2" charset="-79"/>
              </a:rPr>
              <a:t>informações</a:t>
            </a:r>
            <a:r>
              <a:rPr lang="en-US" b="1" dirty="0">
                <a:solidFill>
                  <a:srgbClr val="7030A0"/>
                </a:solidFill>
                <a:latin typeface="Raleway" pitchFamily="2" charset="0"/>
                <a:cs typeface="Varela Round" pitchFamily="2" charset="-79"/>
              </a:rPr>
              <a:t> das </a:t>
            </a:r>
            <a:r>
              <a:rPr lang="en-US" b="1" dirty="0" err="1">
                <a:solidFill>
                  <a:srgbClr val="7030A0"/>
                </a:solidFill>
                <a:latin typeface="Raleway" pitchFamily="2" charset="0"/>
                <a:cs typeface="Varela Round" pitchFamily="2" charset="-79"/>
              </a:rPr>
              <a:t>seções</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obrigatórias</a:t>
            </a:r>
            <a:r>
              <a:rPr lang="en-US" b="1" dirty="0">
                <a:solidFill>
                  <a:srgbClr val="7030A0"/>
                </a:solidFill>
                <a:latin typeface="Raleway" pitchFamily="2" charset="0"/>
                <a:cs typeface="Varela Round" pitchFamily="2" charset="-79"/>
              </a:rPr>
              <a:t> e </a:t>
            </a:r>
            <a:r>
              <a:rPr lang="en-US" b="1" dirty="0" err="1">
                <a:solidFill>
                  <a:srgbClr val="7030A0"/>
                </a:solidFill>
                <a:latin typeface="Raleway" pitchFamily="2" charset="0"/>
                <a:cs typeface="Varela Round" pitchFamily="2" charset="-79"/>
              </a:rPr>
              <a:t>recomendadas</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Sumário</a:t>
            </a:r>
            <a:r>
              <a:rPr lang="en-US" b="1" dirty="0">
                <a:solidFill>
                  <a:srgbClr val="7030A0"/>
                </a:solidFill>
                <a:latin typeface="Raleway" pitchFamily="2" charset="0"/>
                <a:cs typeface="Varela Round" pitchFamily="2" charset="-79"/>
              </a:rPr>
              <a:t> </a:t>
            </a:r>
            <a:r>
              <a:rPr lang="en-US" b="1" dirty="0" err="1">
                <a:solidFill>
                  <a:srgbClr val="7030A0"/>
                </a:solidFill>
                <a:latin typeface="Raleway" pitchFamily="2" charset="0"/>
                <a:cs typeface="Varela Round" pitchFamily="2" charset="-79"/>
              </a:rPr>
              <a:t>Internacional</a:t>
            </a:r>
            <a:r>
              <a:rPr lang="en-US" b="1" dirty="0">
                <a:solidFill>
                  <a:srgbClr val="7030A0"/>
                </a:solidFill>
                <a:latin typeface="Raleway" pitchFamily="2" charset="0"/>
                <a:cs typeface="Varela Round" pitchFamily="2" charset="-79"/>
              </a:rPr>
              <a:t> do </a:t>
            </a:r>
            <a:r>
              <a:rPr lang="en-US" b="1" dirty="0" err="1">
                <a:solidFill>
                  <a:srgbClr val="7030A0"/>
                </a:solidFill>
                <a:latin typeface="Raleway" pitchFamily="2" charset="0"/>
                <a:cs typeface="Varela Round" pitchFamily="2" charset="-79"/>
              </a:rPr>
              <a:t>Paciente</a:t>
            </a:r>
            <a:endParaRPr lang="en-US" b="1" dirty="0">
              <a:solidFill>
                <a:srgbClr val="7030A0"/>
              </a:solidFill>
              <a:latin typeface="Raleway" pitchFamily="2" charset="0"/>
              <a:cs typeface="Varela Round" pitchFamily="2" charset="-79"/>
            </a:endParaRPr>
          </a:p>
          <a:p>
            <a:pPr marL="114300" indent="0">
              <a:spcBef>
                <a:spcPts val="600"/>
              </a:spcBef>
              <a:spcAft>
                <a:spcPts val="600"/>
              </a:spcAft>
              <a:buNone/>
            </a:pPr>
            <a:r>
              <a:rPr lang="en-BR" b="1" dirty="0">
                <a:solidFill>
                  <a:srgbClr val="7030A0"/>
                </a:solidFill>
                <a:latin typeface="Raleway" pitchFamily="2" charset="0"/>
                <a:cs typeface="Varela Round" pitchFamily="2" charset="-79"/>
              </a:rPr>
              <a:t>Atualizar a OBM para o elenco de outubro de 2024 CMED. Apoiar o MS na validação dos conceitos da OBM e  definição dos mecanismos de distribuição </a:t>
            </a:r>
          </a:p>
          <a:p>
            <a:pPr marL="114300" indent="0">
              <a:spcBef>
                <a:spcPts val="600"/>
              </a:spcBef>
              <a:spcAft>
                <a:spcPts val="600"/>
              </a:spcAft>
              <a:buNone/>
            </a:pPr>
            <a:r>
              <a:rPr lang="en-BR" b="1" dirty="0">
                <a:solidFill>
                  <a:srgbClr val="7030A0"/>
                </a:solidFill>
                <a:latin typeface="Raleway" pitchFamily="2" charset="0"/>
                <a:cs typeface="Varela Round" pitchFamily="2" charset="-79"/>
              </a:rPr>
              <a:t>Participar em pelo menos uma conectatona</a:t>
            </a:r>
          </a:p>
          <a:p>
            <a:pPr marL="114300" indent="0">
              <a:spcBef>
                <a:spcPts val="600"/>
              </a:spcBef>
              <a:spcAft>
                <a:spcPts val="600"/>
              </a:spcAft>
              <a:buNone/>
            </a:pPr>
            <a:r>
              <a:rPr lang="en-BR" b="1" dirty="0">
                <a:solidFill>
                  <a:srgbClr val="7030A0"/>
                </a:solidFill>
                <a:latin typeface="Raleway" pitchFamily="2" charset="0"/>
                <a:cs typeface="Varela Round" pitchFamily="2" charset="-79"/>
              </a:rPr>
              <a:t>Incorporação do IPS em ferramentas governamentais para que todo cidadão tenha acesso ao seu Sumário</a:t>
            </a:r>
          </a:p>
          <a:p>
            <a:pPr marL="114300" indent="0">
              <a:spcBef>
                <a:spcPts val="600"/>
              </a:spcBef>
              <a:spcAft>
                <a:spcPts val="600"/>
              </a:spcAft>
              <a:buNone/>
            </a:pPr>
            <a:endParaRPr lang="en-BR" b="1" dirty="0">
              <a:solidFill>
                <a:srgbClr val="7030A0"/>
              </a:solidFill>
              <a:latin typeface="Raleway" pitchFamily="2" charset="0"/>
              <a:cs typeface="Varela Round" pitchFamily="2" charset="-79"/>
            </a:endParaRPr>
          </a:p>
          <a:p>
            <a:pPr marL="0" indent="0">
              <a:buNone/>
            </a:pPr>
            <a:endParaRPr lang="en-BR" b="1" dirty="0">
              <a:latin typeface="Raleway" pitchFamily="2" charset="0"/>
            </a:endParaRPr>
          </a:p>
        </p:txBody>
      </p:sp>
      <p:grpSp>
        <p:nvGrpSpPr>
          <p:cNvPr id="4" name="Google Shape;73;p15">
            <a:extLst>
              <a:ext uri="{FF2B5EF4-FFF2-40B4-BE49-F238E27FC236}">
                <a16:creationId xmlns:a16="http://schemas.microsoft.com/office/drawing/2014/main" id="{BE14EBBD-A511-B7C5-9459-867F12BB41DD}"/>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0831A438-8F80-62FC-B622-FD42344E404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960257C9-444E-8D7E-1101-F26796FB4E25}"/>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CAC02B98-8565-2E4A-E26B-770C80BBE237}"/>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3EC2767D-F72C-A5E1-D0B2-E4F95981147C}"/>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E81E54D3-4502-8CF2-93C4-6D5E2BBFB25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6E6F8A37-7A2C-1265-A7BF-06A42ADFD7E5}"/>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14A455DD-08A9-9132-C9AD-451546801376}"/>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22" name="CaixaDeTexto 21">
            <a:extLst>
              <a:ext uri="{FF2B5EF4-FFF2-40B4-BE49-F238E27FC236}">
                <a16:creationId xmlns:a16="http://schemas.microsoft.com/office/drawing/2014/main" id="{BBE7F4C6-D33B-97E2-906D-11EE0A62091A}"/>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PRÓXIMOS PASSOS</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1944180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22EC0C6E-C9DB-F2AF-F801-707A4DC80DD9}"/>
              </a:ext>
            </a:extLst>
          </p:cNvPr>
          <p:cNvGrpSpPr/>
          <p:nvPr/>
        </p:nvGrpSpPr>
        <p:grpSpPr>
          <a:xfrm>
            <a:off x="4565870" y="215472"/>
            <a:ext cx="1301619" cy="2011777"/>
            <a:chOff x="7097608" y="1194148"/>
            <a:chExt cx="1735491" cy="2682367"/>
          </a:xfrm>
        </p:grpSpPr>
        <p:pic>
          <p:nvPicPr>
            <p:cNvPr id="24" name="Picture 23">
              <a:extLst>
                <a:ext uri="{FF2B5EF4-FFF2-40B4-BE49-F238E27FC236}">
                  <a16:creationId xmlns:a16="http://schemas.microsoft.com/office/drawing/2014/main" id="{CFC325B3-C539-EF8B-402C-B6D05A525642}"/>
                </a:ext>
              </a:extLst>
            </p:cNvPr>
            <p:cNvPicPr>
              <a:picLocks noChangeAspect="1"/>
            </p:cNvPicPr>
            <p:nvPr/>
          </p:nvPicPr>
          <p:blipFill rotWithShape="1">
            <a:blip r:embed="rId2"/>
            <a:srcRect t="10254" b="11355"/>
            <a:stretch/>
          </p:blipFill>
          <p:spPr>
            <a:xfrm>
              <a:off x="7338881" y="1194148"/>
              <a:ext cx="1268434" cy="1613134"/>
            </a:xfrm>
            <a:prstGeom prst="ellipse">
              <a:avLst/>
            </a:prstGeom>
          </p:spPr>
        </p:pic>
        <p:sp>
          <p:nvSpPr>
            <p:cNvPr id="25" name="TextBox 24">
              <a:extLst>
                <a:ext uri="{FF2B5EF4-FFF2-40B4-BE49-F238E27FC236}">
                  <a16:creationId xmlns:a16="http://schemas.microsoft.com/office/drawing/2014/main" id="{B3F34E15-EAC7-6208-8D51-824ECF912535}"/>
                </a:ext>
              </a:extLst>
            </p:cNvPr>
            <p:cNvSpPr txBox="1"/>
            <p:nvPr/>
          </p:nvSpPr>
          <p:spPr>
            <a:xfrm>
              <a:off x="7097608" y="2751256"/>
              <a:ext cx="1735491" cy="1125259"/>
            </a:xfrm>
            <a:prstGeom prst="ellipse">
              <a:avLst/>
            </a:prstGeom>
            <a:noFill/>
          </p:spPr>
          <p:txBody>
            <a:bodyPr wrap="square">
              <a:spAutoFit/>
            </a:bodyPr>
            <a:lstStyle/>
            <a:p>
              <a:pPr algn="ctr"/>
              <a:r>
                <a:rPr lang="en-BR" sz="1100" b="1" dirty="0">
                  <a:solidFill>
                    <a:srgbClr val="7030A0"/>
                  </a:solidFill>
                </a:rPr>
                <a:t>Allef Rodrigues Ramos</a:t>
              </a:r>
            </a:p>
          </p:txBody>
        </p:sp>
      </p:grpSp>
      <p:grpSp>
        <p:nvGrpSpPr>
          <p:cNvPr id="10" name="Group 9">
            <a:extLst>
              <a:ext uri="{FF2B5EF4-FFF2-40B4-BE49-F238E27FC236}">
                <a16:creationId xmlns:a16="http://schemas.microsoft.com/office/drawing/2014/main" id="{31A60730-2974-CA9A-3C6D-CC272D49ABEC}"/>
              </a:ext>
            </a:extLst>
          </p:cNvPr>
          <p:cNvGrpSpPr/>
          <p:nvPr/>
        </p:nvGrpSpPr>
        <p:grpSpPr>
          <a:xfrm>
            <a:off x="5504819" y="3062831"/>
            <a:ext cx="1590675" cy="1760298"/>
            <a:chOff x="8208691" y="4368354"/>
            <a:chExt cx="2120900" cy="2347064"/>
          </a:xfrm>
        </p:grpSpPr>
        <p:pic>
          <p:nvPicPr>
            <p:cNvPr id="17" name="Picture 16">
              <a:extLst>
                <a:ext uri="{FF2B5EF4-FFF2-40B4-BE49-F238E27FC236}">
                  <a16:creationId xmlns:a16="http://schemas.microsoft.com/office/drawing/2014/main" id="{0891B18F-C6DE-DF7B-131D-BA4C09257A74}"/>
                </a:ext>
              </a:extLst>
            </p:cNvPr>
            <p:cNvPicPr>
              <a:picLocks noChangeAspect="1"/>
            </p:cNvPicPr>
            <p:nvPr/>
          </p:nvPicPr>
          <p:blipFill rotWithShape="1">
            <a:blip r:embed="rId3"/>
            <a:srcRect l="6430" t="8860" r="5704" b="5495"/>
            <a:stretch/>
          </p:blipFill>
          <p:spPr>
            <a:xfrm>
              <a:off x="8325686" y="4368354"/>
              <a:ext cx="1598619" cy="1613870"/>
            </a:xfrm>
            <a:prstGeom prst="ellipse">
              <a:avLst/>
            </a:prstGeom>
          </p:spPr>
        </p:pic>
        <p:sp>
          <p:nvSpPr>
            <p:cNvPr id="26" name="TextBox 25">
              <a:extLst>
                <a:ext uri="{FF2B5EF4-FFF2-40B4-BE49-F238E27FC236}">
                  <a16:creationId xmlns:a16="http://schemas.microsoft.com/office/drawing/2014/main" id="{333FEC00-EE44-D964-9A18-6DB86410BDCA}"/>
                </a:ext>
              </a:extLst>
            </p:cNvPr>
            <p:cNvSpPr txBox="1"/>
            <p:nvPr/>
          </p:nvSpPr>
          <p:spPr>
            <a:xfrm>
              <a:off x="8208691" y="6140902"/>
              <a:ext cx="2120900" cy="574516"/>
            </a:xfrm>
            <a:prstGeom prst="rect">
              <a:avLst/>
            </a:prstGeom>
            <a:noFill/>
          </p:spPr>
          <p:txBody>
            <a:bodyPr wrap="square">
              <a:spAutoFit/>
            </a:bodyPr>
            <a:lstStyle/>
            <a:p>
              <a:pPr algn="ctr"/>
              <a:r>
                <a:rPr lang="en-BR" sz="1100" dirty="0">
                  <a:solidFill>
                    <a:srgbClr val="7030A0"/>
                  </a:solidFill>
                </a:rPr>
                <a:t>Beatriz de Faria</a:t>
              </a:r>
            </a:p>
            <a:p>
              <a:pPr algn="ctr"/>
              <a:r>
                <a:rPr lang="en-BR" sz="1100" dirty="0">
                  <a:solidFill>
                    <a:srgbClr val="7030A0"/>
                  </a:solidFill>
                </a:rPr>
                <a:t>Leao</a:t>
              </a:r>
            </a:p>
          </p:txBody>
        </p:sp>
      </p:grpSp>
      <p:grpSp>
        <p:nvGrpSpPr>
          <p:cNvPr id="12" name="Group 11">
            <a:extLst>
              <a:ext uri="{FF2B5EF4-FFF2-40B4-BE49-F238E27FC236}">
                <a16:creationId xmlns:a16="http://schemas.microsoft.com/office/drawing/2014/main" id="{004665D4-A091-4314-AD02-1FEB9B6893BD}"/>
              </a:ext>
            </a:extLst>
          </p:cNvPr>
          <p:cNvGrpSpPr/>
          <p:nvPr/>
        </p:nvGrpSpPr>
        <p:grpSpPr>
          <a:xfrm>
            <a:off x="2614374" y="3168197"/>
            <a:ext cx="1590675" cy="2182844"/>
            <a:chOff x="4244347" y="4504295"/>
            <a:chExt cx="2120900" cy="2910458"/>
          </a:xfrm>
        </p:grpSpPr>
        <p:sp>
          <p:nvSpPr>
            <p:cNvPr id="18" name="TextBox 17">
              <a:extLst>
                <a:ext uri="{FF2B5EF4-FFF2-40B4-BE49-F238E27FC236}">
                  <a16:creationId xmlns:a16="http://schemas.microsoft.com/office/drawing/2014/main" id="{0E021934-93E8-6AA0-9BB1-C978E8F8BD01}"/>
                </a:ext>
              </a:extLst>
            </p:cNvPr>
            <p:cNvSpPr txBox="1"/>
            <p:nvPr/>
          </p:nvSpPr>
          <p:spPr>
            <a:xfrm>
              <a:off x="4244347" y="6202935"/>
              <a:ext cx="2120900" cy="1211818"/>
            </a:xfrm>
            <a:prstGeom prst="ellipse">
              <a:avLst/>
            </a:prstGeom>
            <a:noFill/>
          </p:spPr>
          <p:txBody>
            <a:bodyPr wrap="square">
              <a:spAutoFit/>
            </a:bodyPr>
            <a:lstStyle/>
            <a:p>
              <a:pPr algn="ctr"/>
              <a:r>
                <a:rPr lang="en-US" sz="1200" dirty="0" err="1">
                  <a:solidFill>
                    <a:srgbClr val="7030A0"/>
                  </a:solidFill>
                </a:rPr>
                <a:t>Vinícius</a:t>
              </a:r>
              <a:r>
                <a:rPr lang="en-US" sz="1200" dirty="0">
                  <a:solidFill>
                    <a:srgbClr val="7030A0"/>
                  </a:solidFill>
                </a:rPr>
                <a:t> </a:t>
              </a:r>
              <a:r>
                <a:rPr lang="en-US" sz="1200" dirty="0" err="1">
                  <a:solidFill>
                    <a:srgbClr val="7030A0"/>
                  </a:solidFill>
                </a:rPr>
                <a:t>Cézar</a:t>
              </a:r>
              <a:r>
                <a:rPr lang="en-US" sz="1200" dirty="0">
                  <a:solidFill>
                    <a:srgbClr val="7030A0"/>
                  </a:solidFill>
                </a:rPr>
                <a:t> da Silva Moreira</a:t>
              </a:r>
              <a:endParaRPr lang="en-BR" sz="1200" dirty="0">
                <a:solidFill>
                  <a:srgbClr val="7030A0"/>
                </a:solidFill>
              </a:endParaRPr>
            </a:p>
          </p:txBody>
        </p:sp>
        <p:pic>
          <p:nvPicPr>
            <p:cNvPr id="27" name="Picture 26">
              <a:extLst>
                <a:ext uri="{FF2B5EF4-FFF2-40B4-BE49-F238E27FC236}">
                  <a16:creationId xmlns:a16="http://schemas.microsoft.com/office/drawing/2014/main" id="{2C4C5597-7445-E30F-6F09-AA6DA49D1105}"/>
                </a:ext>
              </a:extLst>
            </p:cNvPr>
            <p:cNvPicPr>
              <a:picLocks noChangeAspect="1"/>
            </p:cNvPicPr>
            <p:nvPr/>
          </p:nvPicPr>
          <p:blipFill rotWithShape="1">
            <a:blip r:embed="rId4"/>
            <a:srcRect l="13728" t="22186" r="6456"/>
            <a:stretch/>
          </p:blipFill>
          <p:spPr>
            <a:xfrm>
              <a:off x="4516011" y="4504295"/>
              <a:ext cx="1642125" cy="1613872"/>
            </a:xfrm>
            <a:prstGeom prst="ellipse">
              <a:avLst/>
            </a:prstGeom>
          </p:spPr>
        </p:pic>
      </p:grpSp>
      <p:grpSp>
        <p:nvGrpSpPr>
          <p:cNvPr id="37" name="Group 36">
            <a:extLst>
              <a:ext uri="{FF2B5EF4-FFF2-40B4-BE49-F238E27FC236}">
                <a16:creationId xmlns:a16="http://schemas.microsoft.com/office/drawing/2014/main" id="{12494EAE-6ED8-C045-4B3D-4F9B4A036F79}"/>
              </a:ext>
            </a:extLst>
          </p:cNvPr>
          <p:cNvGrpSpPr/>
          <p:nvPr/>
        </p:nvGrpSpPr>
        <p:grpSpPr>
          <a:xfrm>
            <a:off x="1425238" y="272699"/>
            <a:ext cx="1590675" cy="2055985"/>
            <a:chOff x="1505667" y="1051875"/>
            <a:chExt cx="2120900" cy="2741313"/>
          </a:xfrm>
        </p:grpSpPr>
        <p:pic>
          <p:nvPicPr>
            <p:cNvPr id="6" name="Picture 5">
              <a:extLst>
                <a:ext uri="{FF2B5EF4-FFF2-40B4-BE49-F238E27FC236}">
                  <a16:creationId xmlns:a16="http://schemas.microsoft.com/office/drawing/2014/main" id="{1E445A82-9195-28B7-6CE5-E2F38A33C7D1}"/>
                </a:ext>
              </a:extLst>
            </p:cNvPr>
            <p:cNvPicPr>
              <a:picLocks noChangeAspect="1"/>
            </p:cNvPicPr>
            <p:nvPr/>
          </p:nvPicPr>
          <p:blipFill rotWithShape="1">
            <a:blip r:embed="rId5"/>
            <a:srcRect l="6580" t="9940" r="6708" b="9845"/>
            <a:stretch/>
          </p:blipFill>
          <p:spPr>
            <a:xfrm>
              <a:off x="1822890" y="1051875"/>
              <a:ext cx="1664809" cy="1613873"/>
            </a:xfrm>
            <a:prstGeom prst="ellipse">
              <a:avLst/>
            </a:prstGeom>
          </p:spPr>
        </p:pic>
        <p:sp>
          <p:nvSpPr>
            <p:cNvPr id="30" name="TextBox 29">
              <a:extLst>
                <a:ext uri="{FF2B5EF4-FFF2-40B4-BE49-F238E27FC236}">
                  <a16:creationId xmlns:a16="http://schemas.microsoft.com/office/drawing/2014/main" id="{DB308F67-1067-834B-CE24-F0338E8BEE3B}"/>
                </a:ext>
              </a:extLst>
            </p:cNvPr>
            <p:cNvSpPr txBox="1"/>
            <p:nvPr/>
          </p:nvSpPr>
          <p:spPr>
            <a:xfrm>
              <a:off x="1505667" y="2624650"/>
              <a:ext cx="2120900" cy="1168538"/>
            </a:xfrm>
            <a:prstGeom prst="ellipse">
              <a:avLst/>
            </a:prstGeom>
            <a:noFill/>
          </p:spPr>
          <p:txBody>
            <a:bodyPr wrap="square">
              <a:spAutoFit/>
            </a:bodyPr>
            <a:lstStyle/>
            <a:p>
              <a:pPr algn="ctr"/>
              <a:r>
                <a:rPr lang="en-BR" sz="1100" b="1" dirty="0">
                  <a:solidFill>
                    <a:srgbClr val="7030A0"/>
                  </a:solidFill>
                </a:rPr>
                <a:t>Aline Rodrigues Zamarro</a:t>
              </a:r>
            </a:p>
          </p:txBody>
        </p:sp>
      </p:grpSp>
      <p:grpSp>
        <p:nvGrpSpPr>
          <p:cNvPr id="14" name="Group 13">
            <a:extLst>
              <a:ext uri="{FF2B5EF4-FFF2-40B4-BE49-F238E27FC236}">
                <a16:creationId xmlns:a16="http://schemas.microsoft.com/office/drawing/2014/main" id="{22BF8C4A-F2E3-FE95-05F9-C7354ED5507A}"/>
              </a:ext>
            </a:extLst>
          </p:cNvPr>
          <p:cNvGrpSpPr/>
          <p:nvPr/>
        </p:nvGrpSpPr>
        <p:grpSpPr>
          <a:xfrm>
            <a:off x="-42935" y="3168197"/>
            <a:ext cx="1590675" cy="2458604"/>
            <a:chOff x="-85593" y="4224963"/>
            <a:chExt cx="2120900" cy="3278137"/>
          </a:xfrm>
        </p:grpSpPr>
        <p:pic>
          <p:nvPicPr>
            <p:cNvPr id="31" name="Picture 30">
              <a:extLst>
                <a:ext uri="{FF2B5EF4-FFF2-40B4-BE49-F238E27FC236}">
                  <a16:creationId xmlns:a16="http://schemas.microsoft.com/office/drawing/2014/main" id="{36638647-FB7A-16A9-C276-8901817E08EA}"/>
                </a:ext>
              </a:extLst>
            </p:cNvPr>
            <p:cNvPicPr>
              <a:picLocks noChangeAspect="1"/>
            </p:cNvPicPr>
            <p:nvPr/>
          </p:nvPicPr>
          <p:blipFill rotWithShape="1">
            <a:blip r:embed="rId6"/>
            <a:srcRect l="-7055" t="12624" r="12435" b="8316"/>
            <a:stretch/>
          </p:blipFill>
          <p:spPr>
            <a:xfrm>
              <a:off x="56052" y="4224963"/>
              <a:ext cx="1642124" cy="1613873"/>
            </a:xfrm>
            <a:prstGeom prst="ellipse">
              <a:avLst/>
            </a:prstGeom>
          </p:spPr>
        </p:pic>
        <p:sp>
          <p:nvSpPr>
            <p:cNvPr id="32" name="TextBox 31">
              <a:extLst>
                <a:ext uri="{FF2B5EF4-FFF2-40B4-BE49-F238E27FC236}">
                  <a16:creationId xmlns:a16="http://schemas.microsoft.com/office/drawing/2014/main" id="{BF0449EF-D0BC-5899-708A-9207D8AFC83D}"/>
                </a:ext>
              </a:extLst>
            </p:cNvPr>
            <p:cNvSpPr txBox="1"/>
            <p:nvPr/>
          </p:nvSpPr>
          <p:spPr>
            <a:xfrm>
              <a:off x="-85593" y="6118166"/>
              <a:ext cx="2120900" cy="1384934"/>
            </a:xfrm>
            <a:prstGeom prst="ellipse">
              <a:avLst/>
            </a:prstGeom>
            <a:noFill/>
          </p:spPr>
          <p:txBody>
            <a:bodyPr wrap="square">
              <a:spAutoFit/>
            </a:bodyPr>
            <a:lstStyle/>
            <a:p>
              <a:pPr algn="ctr"/>
              <a:r>
                <a:rPr lang="en-BR" sz="1050" dirty="0">
                  <a:solidFill>
                    <a:srgbClr val="7030A0"/>
                  </a:solidFill>
                  <a:latin typeface="Arial" panose="020B0604020202020204" pitchFamily="34" charset="0"/>
                  <a:cs typeface="Arial" panose="020B0604020202020204" pitchFamily="34" charset="0"/>
                </a:rPr>
                <a:t> </a:t>
              </a:r>
              <a:r>
                <a:rPr lang="en-US" sz="1050" dirty="0">
                  <a:solidFill>
                    <a:srgbClr val="7030A0"/>
                  </a:solidFill>
                  <a:latin typeface="Arial" panose="020B0604020202020204" pitchFamily="34" charset="0"/>
                  <a:cs typeface="Arial" panose="020B0604020202020204" pitchFamily="34" charset="0"/>
                </a:rPr>
                <a:t>Olusegun Cid </a:t>
              </a:r>
              <a:r>
                <a:rPr lang="en-US" sz="1050" dirty="0" err="1">
                  <a:solidFill>
                    <a:srgbClr val="7030A0"/>
                  </a:solidFill>
                  <a:latin typeface="Arial" panose="020B0604020202020204" pitchFamily="34" charset="0"/>
                  <a:cs typeface="Arial" panose="020B0604020202020204" pitchFamily="34" charset="0"/>
                </a:rPr>
                <a:t>Symed</a:t>
              </a:r>
              <a:r>
                <a:rPr lang="en-US" sz="1050" dirty="0">
                  <a:solidFill>
                    <a:srgbClr val="7030A0"/>
                  </a:solidFill>
                  <a:latin typeface="Arial" panose="020B0604020202020204" pitchFamily="34" charset="0"/>
                  <a:cs typeface="Arial" panose="020B0604020202020204" pitchFamily="34" charset="0"/>
                </a:rPr>
                <a:t> Akognon</a:t>
              </a:r>
              <a:endParaRPr lang="en-US" sz="1200" dirty="0">
                <a:solidFill>
                  <a:srgbClr val="7030A0"/>
                </a:solidFill>
                <a:latin typeface="Arial" panose="020B0604020202020204" pitchFamily="34" charset="0"/>
                <a:cs typeface="Arial" panose="020B0604020202020204" pitchFamily="34" charset="0"/>
              </a:endParaRPr>
            </a:p>
            <a:p>
              <a:pPr algn="ctr"/>
              <a:endParaRPr lang="en-BR" sz="1050" dirty="0">
                <a:solidFill>
                  <a:srgbClr val="7030A0"/>
                </a:solidFill>
              </a:endParaRPr>
            </a:p>
          </p:txBody>
        </p:sp>
      </p:grpSp>
      <p:grpSp>
        <p:nvGrpSpPr>
          <p:cNvPr id="13" name="Group 12">
            <a:extLst>
              <a:ext uri="{FF2B5EF4-FFF2-40B4-BE49-F238E27FC236}">
                <a16:creationId xmlns:a16="http://schemas.microsoft.com/office/drawing/2014/main" id="{3D359DCD-A3CE-2162-872F-9783A77B85F5}"/>
              </a:ext>
            </a:extLst>
          </p:cNvPr>
          <p:cNvGrpSpPr/>
          <p:nvPr/>
        </p:nvGrpSpPr>
        <p:grpSpPr>
          <a:xfrm>
            <a:off x="1357656" y="3190414"/>
            <a:ext cx="1711734" cy="1998888"/>
            <a:chOff x="1951254" y="4251579"/>
            <a:chExt cx="2282312" cy="2665183"/>
          </a:xfrm>
        </p:grpSpPr>
        <p:sp>
          <p:nvSpPr>
            <p:cNvPr id="33" name="TextBox 32">
              <a:extLst>
                <a:ext uri="{FF2B5EF4-FFF2-40B4-BE49-F238E27FC236}">
                  <a16:creationId xmlns:a16="http://schemas.microsoft.com/office/drawing/2014/main" id="{FAFDCCA2-6CA7-FD87-E78F-2BF896F8EEEE}"/>
                </a:ext>
              </a:extLst>
            </p:cNvPr>
            <p:cNvSpPr txBox="1"/>
            <p:nvPr/>
          </p:nvSpPr>
          <p:spPr>
            <a:xfrm>
              <a:off x="2112666" y="6085765"/>
              <a:ext cx="2120900" cy="830997"/>
            </a:xfrm>
            <a:prstGeom prst="rect">
              <a:avLst/>
            </a:prstGeom>
            <a:noFill/>
          </p:spPr>
          <p:txBody>
            <a:bodyPr wrap="square">
              <a:spAutoFit/>
            </a:bodyPr>
            <a:lstStyle/>
            <a:p>
              <a:pPr algn="l" fontAlgn="ctr"/>
              <a:r>
                <a:rPr lang="en-BR" sz="1200" dirty="0">
                  <a:solidFill>
                    <a:srgbClr val="7030A0"/>
                  </a:solidFill>
                </a:rPr>
                <a:t>Lucas Eduardo </a:t>
              </a:r>
              <a:r>
                <a:rPr lang="en-US" sz="1200" dirty="0">
                  <a:solidFill>
                    <a:srgbClr val="7030A0"/>
                  </a:solidFill>
                </a:rPr>
                <a:t>Schoenfelder</a:t>
              </a:r>
              <a:endParaRPr lang="en-US" sz="1200" dirty="0">
                <a:solidFill>
                  <a:srgbClr val="7030A0"/>
                </a:solidFill>
                <a:hlinkClick r:id="rId7">
                  <a:extLst>
                    <a:ext uri="{A12FA001-AC4F-418D-AE19-62706E023703}">
                      <ahyp:hlinkClr xmlns:ahyp="http://schemas.microsoft.com/office/drawing/2018/hyperlinkcolor" xmlns="" val="tx"/>
                    </a:ext>
                  </a:extLst>
                </a:hlinkClick>
              </a:endParaRPr>
            </a:p>
            <a:p>
              <a:r>
                <a:rPr lang="en-US" sz="1050" dirty="0">
                  <a:solidFill>
                    <a:srgbClr val="7030A0"/>
                  </a:solidFill>
                </a:rPr>
                <a:t> </a:t>
              </a:r>
              <a:endParaRPr lang="en-BR" sz="1050" dirty="0">
                <a:solidFill>
                  <a:srgbClr val="7030A0"/>
                </a:solidFill>
              </a:endParaRPr>
            </a:p>
          </p:txBody>
        </p:sp>
        <p:pic>
          <p:nvPicPr>
            <p:cNvPr id="34" name="Picture 33">
              <a:extLst>
                <a:ext uri="{FF2B5EF4-FFF2-40B4-BE49-F238E27FC236}">
                  <a16:creationId xmlns:a16="http://schemas.microsoft.com/office/drawing/2014/main" id="{E68A56E4-8F69-7EB5-768B-3373B567A6F2}"/>
                </a:ext>
              </a:extLst>
            </p:cNvPr>
            <p:cNvPicPr>
              <a:picLocks noChangeAspect="1"/>
            </p:cNvPicPr>
            <p:nvPr/>
          </p:nvPicPr>
          <p:blipFill rotWithShape="1">
            <a:blip r:embed="rId8"/>
            <a:srcRect l="8984" t="13947" r="11201" b="4066"/>
            <a:stretch/>
          </p:blipFill>
          <p:spPr>
            <a:xfrm>
              <a:off x="1951254" y="4251579"/>
              <a:ext cx="1642124" cy="1613871"/>
            </a:xfrm>
            <a:prstGeom prst="ellipse">
              <a:avLst/>
            </a:prstGeom>
          </p:spPr>
        </p:pic>
      </p:grpSp>
      <p:grpSp>
        <p:nvGrpSpPr>
          <p:cNvPr id="11" name="Group 10">
            <a:extLst>
              <a:ext uri="{FF2B5EF4-FFF2-40B4-BE49-F238E27FC236}">
                <a16:creationId xmlns:a16="http://schemas.microsoft.com/office/drawing/2014/main" id="{3AAF1A03-1670-1DAC-8395-93E25ECAB918}"/>
              </a:ext>
            </a:extLst>
          </p:cNvPr>
          <p:cNvGrpSpPr/>
          <p:nvPr/>
        </p:nvGrpSpPr>
        <p:grpSpPr>
          <a:xfrm>
            <a:off x="4066454" y="3111496"/>
            <a:ext cx="1590675" cy="2239545"/>
            <a:chOff x="6340241" y="4189736"/>
            <a:chExt cx="2120900" cy="2986060"/>
          </a:xfrm>
        </p:grpSpPr>
        <p:sp>
          <p:nvSpPr>
            <p:cNvPr id="16" name="TextBox 15">
              <a:extLst>
                <a:ext uri="{FF2B5EF4-FFF2-40B4-BE49-F238E27FC236}">
                  <a16:creationId xmlns:a16="http://schemas.microsoft.com/office/drawing/2014/main" id="{3B017F2E-9FF4-3D36-966F-4A8C0F81D6D0}"/>
                </a:ext>
              </a:extLst>
            </p:cNvPr>
            <p:cNvSpPr txBox="1"/>
            <p:nvPr/>
          </p:nvSpPr>
          <p:spPr>
            <a:xfrm>
              <a:off x="6340241" y="6310212"/>
              <a:ext cx="2120900" cy="865584"/>
            </a:xfrm>
            <a:prstGeom prst="ellipse">
              <a:avLst/>
            </a:prstGeom>
            <a:noFill/>
          </p:spPr>
          <p:txBody>
            <a:bodyPr wrap="square">
              <a:spAutoFit/>
            </a:bodyPr>
            <a:lstStyle/>
            <a:p>
              <a:r>
                <a:rPr lang="en-BR" sz="1200" dirty="0">
                  <a:solidFill>
                    <a:srgbClr val="7030A0"/>
                  </a:solidFill>
                </a:rPr>
                <a:t>Mabi von Steinkirch</a:t>
              </a:r>
            </a:p>
          </p:txBody>
        </p:sp>
        <p:pic>
          <p:nvPicPr>
            <p:cNvPr id="35" name="Picture 34">
              <a:extLst>
                <a:ext uri="{FF2B5EF4-FFF2-40B4-BE49-F238E27FC236}">
                  <a16:creationId xmlns:a16="http://schemas.microsoft.com/office/drawing/2014/main" id="{C48312F6-B08B-5DB1-2D29-ECDE51AF487B}"/>
                </a:ext>
              </a:extLst>
            </p:cNvPr>
            <p:cNvPicPr>
              <a:picLocks noChangeAspect="1"/>
            </p:cNvPicPr>
            <p:nvPr/>
          </p:nvPicPr>
          <p:blipFill rotWithShape="1">
            <a:blip r:embed="rId9"/>
            <a:srcRect l="2223" t="6235" b="14531"/>
            <a:stretch/>
          </p:blipFill>
          <p:spPr>
            <a:xfrm>
              <a:off x="6366188" y="4189736"/>
              <a:ext cx="1735492" cy="1613872"/>
            </a:xfrm>
            <a:prstGeom prst="ellipse">
              <a:avLst/>
            </a:prstGeom>
          </p:spPr>
        </p:pic>
      </p:grpSp>
      <p:grpSp>
        <p:nvGrpSpPr>
          <p:cNvPr id="15" name="Group 14">
            <a:extLst>
              <a:ext uri="{FF2B5EF4-FFF2-40B4-BE49-F238E27FC236}">
                <a16:creationId xmlns:a16="http://schemas.microsoft.com/office/drawing/2014/main" id="{52A184BC-7ECA-BC4F-29F2-F8EA317E6054}"/>
              </a:ext>
            </a:extLst>
          </p:cNvPr>
          <p:cNvGrpSpPr/>
          <p:nvPr/>
        </p:nvGrpSpPr>
        <p:grpSpPr>
          <a:xfrm>
            <a:off x="0" y="272699"/>
            <a:ext cx="1590675" cy="2052774"/>
            <a:chOff x="-143965" y="892797"/>
            <a:chExt cx="2120900" cy="2737032"/>
          </a:xfrm>
        </p:grpSpPr>
        <p:sp>
          <p:nvSpPr>
            <p:cNvPr id="23" name="TextBox 22">
              <a:extLst>
                <a:ext uri="{FF2B5EF4-FFF2-40B4-BE49-F238E27FC236}">
                  <a16:creationId xmlns:a16="http://schemas.microsoft.com/office/drawing/2014/main" id="{9781A172-2293-43E6-D9BD-94CA23BE3CE3}"/>
                </a:ext>
              </a:extLst>
            </p:cNvPr>
            <p:cNvSpPr txBox="1"/>
            <p:nvPr/>
          </p:nvSpPr>
          <p:spPr>
            <a:xfrm>
              <a:off x="-143965" y="2504569"/>
              <a:ext cx="2120900" cy="1125260"/>
            </a:xfrm>
            <a:prstGeom prst="ellipse">
              <a:avLst/>
            </a:prstGeom>
            <a:noFill/>
          </p:spPr>
          <p:txBody>
            <a:bodyPr wrap="square">
              <a:spAutoFit/>
            </a:bodyPr>
            <a:lstStyle/>
            <a:p>
              <a:pPr algn="ctr"/>
              <a:r>
                <a:rPr lang="en-BR" sz="1100" b="1" dirty="0">
                  <a:solidFill>
                    <a:srgbClr val="7030A0"/>
                  </a:solidFill>
                </a:rPr>
                <a:t>Monalisa</a:t>
              </a:r>
              <a:endParaRPr lang="pt-BR" sz="1100" b="1" dirty="0">
                <a:solidFill>
                  <a:srgbClr val="7030A0"/>
                </a:solidFill>
              </a:endParaRPr>
            </a:p>
            <a:p>
              <a:pPr algn="ctr"/>
              <a:r>
                <a:rPr lang="en-BR" sz="1100" b="1" dirty="0">
                  <a:solidFill>
                    <a:srgbClr val="7030A0"/>
                  </a:solidFill>
                </a:rPr>
                <a:t>de Assis</a:t>
              </a:r>
              <a:endParaRPr lang="pt-BR" sz="1100" b="1" dirty="0">
                <a:solidFill>
                  <a:srgbClr val="7030A0"/>
                </a:solidFill>
              </a:endParaRPr>
            </a:p>
            <a:p>
              <a:pPr algn="ctr"/>
              <a:r>
                <a:rPr lang="en-BR" sz="1100" b="1" dirty="0">
                  <a:solidFill>
                    <a:srgbClr val="7030A0"/>
                  </a:solidFill>
                </a:rPr>
                <a:t>Molla</a:t>
              </a:r>
            </a:p>
          </p:txBody>
        </p:sp>
        <p:pic>
          <p:nvPicPr>
            <p:cNvPr id="36" name="Picture 35">
              <a:extLst>
                <a:ext uri="{FF2B5EF4-FFF2-40B4-BE49-F238E27FC236}">
                  <a16:creationId xmlns:a16="http://schemas.microsoft.com/office/drawing/2014/main" id="{1B24CF1F-EF86-B314-2083-E85A06B6A2B3}"/>
                </a:ext>
              </a:extLst>
            </p:cNvPr>
            <p:cNvPicPr>
              <a:picLocks noChangeAspect="1"/>
            </p:cNvPicPr>
            <p:nvPr/>
          </p:nvPicPr>
          <p:blipFill rotWithShape="1">
            <a:blip r:embed="rId10"/>
            <a:srcRect l="4427" t="4811" r="-2634" b="18228"/>
            <a:stretch/>
          </p:blipFill>
          <p:spPr>
            <a:xfrm>
              <a:off x="141770" y="892797"/>
              <a:ext cx="1572897" cy="1613873"/>
            </a:xfrm>
            <a:prstGeom prst="ellipse">
              <a:avLst/>
            </a:prstGeom>
          </p:spPr>
        </p:pic>
      </p:grpSp>
      <p:grpSp>
        <p:nvGrpSpPr>
          <p:cNvPr id="43" name="Group 42">
            <a:extLst>
              <a:ext uri="{FF2B5EF4-FFF2-40B4-BE49-F238E27FC236}">
                <a16:creationId xmlns:a16="http://schemas.microsoft.com/office/drawing/2014/main" id="{2074E25F-5A3C-46D6-41D2-006F26A7E205}"/>
              </a:ext>
            </a:extLst>
          </p:cNvPr>
          <p:cNvGrpSpPr/>
          <p:nvPr/>
        </p:nvGrpSpPr>
        <p:grpSpPr>
          <a:xfrm>
            <a:off x="5880432" y="258044"/>
            <a:ext cx="1590675" cy="1749472"/>
            <a:chOff x="8740496" y="1013696"/>
            <a:chExt cx="2120900" cy="2332631"/>
          </a:xfrm>
        </p:grpSpPr>
        <p:pic>
          <p:nvPicPr>
            <p:cNvPr id="3" name="Picture 2" descr="A person smiling for a selfie&#10;&#10;Description automatically generated">
              <a:extLst>
                <a:ext uri="{FF2B5EF4-FFF2-40B4-BE49-F238E27FC236}">
                  <a16:creationId xmlns:a16="http://schemas.microsoft.com/office/drawing/2014/main" id="{B464C157-FAC4-4C5C-3B8B-26A62DB06D1E}"/>
                </a:ext>
              </a:extLst>
            </p:cNvPr>
            <p:cNvPicPr>
              <a:picLocks noChangeAspect="1"/>
            </p:cNvPicPr>
            <p:nvPr/>
          </p:nvPicPr>
          <p:blipFill rotWithShape="1">
            <a:blip r:embed="rId11"/>
            <a:srcRect l="4265" t="1899" r="5900" b="13737"/>
            <a:stretch/>
          </p:blipFill>
          <p:spPr>
            <a:xfrm>
              <a:off x="8968541" y="1013696"/>
              <a:ext cx="1664811" cy="1608810"/>
            </a:xfrm>
            <a:prstGeom prst="ellipse">
              <a:avLst/>
            </a:prstGeom>
          </p:spPr>
        </p:pic>
        <p:sp>
          <p:nvSpPr>
            <p:cNvPr id="4" name="TextBox 3">
              <a:extLst>
                <a:ext uri="{FF2B5EF4-FFF2-40B4-BE49-F238E27FC236}">
                  <a16:creationId xmlns:a16="http://schemas.microsoft.com/office/drawing/2014/main" id="{19D1DA32-24A3-13F1-D684-FF5D3762FB20}"/>
                </a:ext>
              </a:extLst>
            </p:cNvPr>
            <p:cNvSpPr txBox="1"/>
            <p:nvPr/>
          </p:nvSpPr>
          <p:spPr>
            <a:xfrm>
              <a:off x="8740496" y="2771810"/>
              <a:ext cx="2120900" cy="574517"/>
            </a:xfrm>
            <a:prstGeom prst="rect">
              <a:avLst/>
            </a:prstGeom>
            <a:noFill/>
          </p:spPr>
          <p:txBody>
            <a:bodyPr wrap="square">
              <a:spAutoFit/>
            </a:bodyPr>
            <a:lstStyle/>
            <a:p>
              <a:pPr algn="ctr"/>
              <a:r>
                <a:rPr lang="en-BR" sz="1100" b="1" dirty="0">
                  <a:solidFill>
                    <a:srgbClr val="7030A0"/>
                  </a:solidFill>
                </a:rPr>
                <a:t>Joice</a:t>
              </a:r>
              <a:endParaRPr lang="pt-BR" sz="1100" b="1" dirty="0">
                <a:solidFill>
                  <a:srgbClr val="7030A0"/>
                </a:solidFill>
              </a:endParaRPr>
            </a:p>
            <a:p>
              <a:pPr algn="ctr"/>
              <a:r>
                <a:rPr lang="en-BR" sz="1100" b="1" dirty="0">
                  <a:solidFill>
                    <a:srgbClr val="7030A0"/>
                  </a:solidFill>
                </a:rPr>
                <a:t>Machado</a:t>
              </a:r>
            </a:p>
          </p:txBody>
        </p:sp>
      </p:grpSp>
      <p:grpSp>
        <p:nvGrpSpPr>
          <p:cNvPr id="44" name="Group 43">
            <a:extLst>
              <a:ext uri="{FF2B5EF4-FFF2-40B4-BE49-F238E27FC236}">
                <a16:creationId xmlns:a16="http://schemas.microsoft.com/office/drawing/2014/main" id="{25F76DF8-8C02-32E3-1CF1-99BCE282957A}"/>
              </a:ext>
            </a:extLst>
          </p:cNvPr>
          <p:cNvGrpSpPr/>
          <p:nvPr/>
        </p:nvGrpSpPr>
        <p:grpSpPr>
          <a:xfrm>
            <a:off x="7623200" y="265566"/>
            <a:ext cx="1352440" cy="2043031"/>
            <a:chOff x="10103291" y="2542227"/>
            <a:chExt cx="2154557" cy="3123272"/>
          </a:xfrm>
        </p:grpSpPr>
        <p:pic>
          <p:nvPicPr>
            <p:cNvPr id="7" name="Picture 6" descr="A person with her hand on her chin&#10;&#10;Description automatically generated">
              <a:extLst>
                <a:ext uri="{FF2B5EF4-FFF2-40B4-BE49-F238E27FC236}">
                  <a16:creationId xmlns:a16="http://schemas.microsoft.com/office/drawing/2014/main" id="{036DF7E7-F79D-C4E8-90B5-598E4AD97C0B}"/>
                </a:ext>
              </a:extLst>
            </p:cNvPr>
            <p:cNvPicPr>
              <a:picLocks noChangeAspect="1"/>
            </p:cNvPicPr>
            <p:nvPr/>
          </p:nvPicPr>
          <p:blipFill rotWithShape="1">
            <a:blip r:embed="rId12"/>
            <a:srcRect l="6952" t="2162"/>
            <a:stretch/>
          </p:blipFill>
          <p:spPr>
            <a:xfrm>
              <a:off x="10103291" y="2542227"/>
              <a:ext cx="2067989" cy="1894878"/>
            </a:xfrm>
            <a:prstGeom prst="ellipse">
              <a:avLst/>
            </a:prstGeom>
          </p:spPr>
        </p:pic>
        <p:sp>
          <p:nvSpPr>
            <p:cNvPr id="8" name="TextBox 7">
              <a:extLst>
                <a:ext uri="{FF2B5EF4-FFF2-40B4-BE49-F238E27FC236}">
                  <a16:creationId xmlns:a16="http://schemas.microsoft.com/office/drawing/2014/main" id="{067AF0C3-050C-9172-F696-7CD9788E7783}"/>
                </a:ext>
              </a:extLst>
            </p:cNvPr>
            <p:cNvSpPr txBox="1"/>
            <p:nvPr/>
          </p:nvSpPr>
          <p:spPr>
            <a:xfrm>
              <a:off x="10136947" y="4375323"/>
              <a:ext cx="2120901" cy="1290176"/>
            </a:xfrm>
            <a:prstGeom prst="ellipse">
              <a:avLst/>
            </a:prstGeom>
            <a:noFill/>
          </p:spPr>
          <p:txBody>
            <a:bodyPr wrap="square">
              <a:spAutoFit/>
            </a:bodyPr>
            <a:lstStyle/>
            <a:p>
              <a:pPr algn="ctr"/>
              <a:r>
                <a:rPr lang="en-BR" sz="1100" b="1" dirty="0">
                  <a:solidFill>
                    <a:srgbClr val="7030A0"/>
                  </a:solidFill>
                </a:rPr>
                <a:t>Sabrina Dalbosco Gadenz</a:t>
              </a:r>
            </a:p>
          </p:txBody>
        </p:sp>
      </p:grpSp>
      <p:sp>
        <p:nvSpPr>
          <p:cNvPr id="38" name="Oval 37">
            <a:extLst>
              <a:ext uri="{FF2B5EF4-FFF2-40B4-BE49-F238E27FC236}">
                <a16:creationId xmlns:a16="http://schemas.microsoft.com/office/drawing/2014/main" id="{FACE6FF6-CC27-AAAD-F3C5-4114CC451C62}"/>
              </a:ext>
            </a:extLst>
          </p:cNvPr>
          <p:cNvSpPr/>
          <p:nvPr/>
        </p:nvSpPr>
        <p:spPr>
          <a:xfrm>
            <a:off x="4116015" y="1932366"/>
            <a:ext cx="175650" cy="205266"/>
          </a:xfrm>
          <a:prstGeom prst="ellipse">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sz="1050"/>
          </a:p>
        </p:txBody>
      </p:sp>
      <p:grpSp>
        <p:nvGrpSpPr>
          <p:cNvPr id="40" name="Group 39">
            <a:extLst>
              <a:ext uri="{FF2B5EF4-FFF2-40B4-BE49-F238E27FC236}">
                <a16:creationId xmlns:a16="http://schemas.microsoft.com/office/drawing/2014/main" id="{C045600D-229E-C141-D00C-2938F8BF824E}"/>
              </a:ext>
            </a:extLst>
          </p:cNvPr>
          <p:cNvGrpSpPr/>
          <p:nvPr/>
        </p:nvGrpSpPr>
        <p:grpSpPr>
          <a:xfrm>
            <a:off x="3022385" y="270571"/>
            <a:ext cx="1516691" cy="1776421"/>
            <a:chOff x="3541328" y="1082040"/>
            <a:chExt cx="2120900" cy="2336530"/>
          </a:xfrm>
        </p:grpSpPr>
        <p:pic>
          <p:nvPicPr>
            <p:cNvPr id="9" name="Picture 8">
              <a:extLst>
                <a:ext uri="{FF2B5EF4-FFF2-40B4-BE49-F238E27FC236}">
                  <a16:creationId xmlns:a16="http://schemas.microsoft.com/office/drawing/2014/main" id="{EF6C725A-3C6D-32B7-BAB1-7F32D52CEFE5}"/>
                </a:ext>
              </a:extLst>
            </p:cNvPr>
            <p:cNvPicPr>
              <a:picLocks noChangeAspect="1"/>
            </p:cNvPicPr>
            <p:nvPr/>
          </p:nvPicPr>
          <p:blipFill rotWithShape="1">
            <a:blip r:embed="rId13"/>
            <a:srcRect l="3745" t="10022" r="9011" b="9356"/>
            <a:stretch/>
          </p:blipFill>
          <p:spPr>
            <a:xfrm>
              <a:off x="3715512" y="1082040"/>
              <a:ext cx="1746019" cy="1587054"/>
            </a:xfrm>
            <a:prstGeom prst="ellipse">
              <a:avLst/>
            </a:prstGeom>
          </p:spPr>
        </p:pic>
        <p:sp>
          <p:nvSpPr>
            <p:cNvPr id="19" name="TextBox 18">
              <a:extLst>
                <a:ext uri="{FF2B5EF4-FFF2-40B4-BE49-F238E27FC236}">
                  <a16:creationId xmlns:a16="http://schemas.microsoft.com/office/drawing/2014/main" id="{CCA1F09C-1713-0E45-1DAF-D1D1E0FBDE20}"/>
                </a:ext>
              </a:extLst>
            </p:cNvPr>
            <p:cNvSpPr txBox="1"/>
            <p:nvPr/>
          </p:nvSpPr>
          <p:spPr>
            <a:xfrm>
              <a:off x="3541328" y="2851823"/>
              <a:ext cx="2120900" cy="566747"/>
            </a:xfrm>
            <a:prstGeom prst="rect">
              <a:avLst/>
            </a:prstGeom>
            <a:noFill/>
          </p:spPr>
          <p:txBody>
            <a:bodyPr wrap="square">
              <a:spAutoFit/>
            </a:bodyPr>
            <a:lstStyle/>
            <a:p>
              <a:pPr algn="ctr"/>
              <a:r>
                <a:rPr lang="en-BR" sz="1100" b="1" dirty="0">
                  <a:solidFill>
                    <a:srgbClr val="7030A0"/>
                  </a:solidFill>
                </a:rPr>
                <a:t>Italo</a:t>
              </a:r>
              <a:endParaRPr lang="pt-BR" sz="1100" b="1" dirty="0">
                <a:solidFill>
                  <a:srgbClr val="7030A0"/>
                </a:solidFill>
              </a:endParaRPr>
            </a:p>
            <a:p>
              <a:pPr algn="ctr"/>
              <a:r>
                <a:rPr lang="en-BR" sz="1100" b="1" dirty="0">
                  <a:solidFill>
                    <a:srgbClr val="7030A0"/>
                  </a:solidFill>
                </a:rPr>
                <a:t>Macedo</a:t>
              </a:r>
            </a:p>
          </p:txBody>
        </p:sp>
      </p:grpSp>
      <p:grpSp>
        <p:nvGrpSpPr>
          <p:cNvPr id="48" name="Group 47">
            <a:extLst>
              <a:ext uri="{FF2B5EF4-FFF2-40B4-BE49-F238E27FC236}">
                <a16:creationId xmlns:a16="http://schemas.microsoft.com/office/drawing/2014/main" id="{BB9CE2CE-43F8-805E-96FB-20C3DF1E578B}"/>
              </a:ext>
            </a:extLst>
          </p:cNvPr>
          <p:cNvGrpSpPr/>
          <p:nvPr/>
        </p:nvGrpSpPr>
        <p:grpSpPr>
          <a:xfrm>
            <a:off x="7549971" y="2904028"/>
            <a:ext cx="1198964" cy="1967842"/>
            <a:chOff x="10078861" y="2900256"/>
            <a:chExt cx="1598618" cy="2623788"/>
          </a:xfrm>
        </p:grpSpPr>
        <p:pic>
          <p:nvPicPr>
            <p:cNvPr id="45" name="Picture 44">
              <a:extLst>
                <a:ext uri="{FF2B5EF4-FFF2-40B4-BE49-F238E27FC236}">
                  <a16:creationId xmlns:a16="http://schemas.microsoft.com/office/drawing/2014/main" id="{0E2A79F4-6BBF-C37B-B4E9-1A0154B30628}"/>
                </a:ext>
              </a:extLst>
            </p:cNvPr>
            <p:cNvPicPr>
              <a:picLocks noChangeAspect="1"/>
            </p:cNvPicPr>
            <p:nvPr/>
          </p:nvPicPr>
          <p:blipFill>
            <a:blip r:embed="rId14"/>
            <a:stretch>
              <a:fillRect/>
            </a:stretch>
          </p:blipFill>
          <p:spPr>
            <a:xfrm>
              <a:off x="10078861" y="2900256"/>
              <a:ext cx="1598618" cy="1602318"/>
            </a:xfrm>
            <a:prstGeom prst="ellipse">
              <a:avLst/>
            </a:prstGeom>
          </p:spPr>
        </p:pic>
        <p:sp>
          <p:nvSpPr>
            <p:cNvPr id="46" name="TextBox 45">
              <a:extLst>
                <a:ext uri="{FF2B5EF4-FFF2-40B4-BE49-F238E27FC236}">
                  <a16:creationId xmlns:a16="http://schemas.microsoft.com/office/drawing/2014/main" id="{A4FB4468-59CD-CB52-7C70-D3A0FDD6FFC3}"/>
                </a:ext>
              </a:extLst>
            </p:cNvPr>
            <p:cNvSpPr txBox="1"/>
            <p:nvPr/>
          </p:nvSpPr>
          <p:spPr>
            <a:xfrm>
              <a:off x="10327926" y="4723826"/>
              <a:ext cx="1178100" cy="800218"/>
            </a:xfrm>
            <a:prstGeom prst="rect">
              <a:avLst/>
            </a:prstGeom>
            <a:noFill/>
          </p:spPr>
          <p:txBody>
            <a:bodyPr wrap="none" rtlCol="0">
              <a:spAutoFit/>
            </a:bodyPr>
            <a:lstStyle/>
            <a:p>
              <a:pPr algn="ctr"/>
              <a:r>
                <a:rPr lang="en-BR" sz="1100" b="1" dirty="0">
                  <a:solidFill>
                    <a:srgbClr val="7030A0"/>
                  </a:solidFill>
                </a:rPr>
                <a:t>Carolina</a:t>
              </a:r>
              <a:endParaRPr lang="pt-BR" sz="1100" b="1" dirty="0">
                <a:solidFill>
                  <a:srgbClr val="7030A0"/>
                </a:solidFill>
              </a:endParaRPr>
            </a:p>
            <a:p>
              <a:pPr algn="ctr"/>
              <a:r>
                <a:rPr lang="en-BR" sz="1100" b="1" dirty="0">
                  <a:solidFill>
                    <a:srgbClr val="7030A0"/>
                  </a:solidFill>
                </a:rPr>
                <a:t>Rodoplho </a:t>
              </a:r>
            </a:p>
            <a:p>
              <a:pPr algn="ctr"/>
              <a:r>
                <a:rPr lang="en-BR" sz="1100" b="1" dirty="0">
                  <a:solidFill>
                    <a:srgbClr val="7030A0"/>
                  </a:solidFill>
                </a:rPr>
                <a:t>Santosa</a:t>
              </a:r>
            </a:p>
          </p:txBody>
        </p:sp>
      </p:grpSp>
      <p:sp>
        <p:nvSpPr>
          <p:cNvPr id="47" name="TextBox 46">
            <a:extLst>
              <a:ext uri="{FF2B5EF4-FFF2-40B4-BE49-F238E27FC236}">
                <a16:creationId xmlns:a16="http://schemas.microsoft.com/office/drawing/2014/main" id="{690F2624-A444-0987-AEFE-EF01A9F72DA8}"/>
              </a:ext>
            </a:extLst>
          </p:cNvPr>
          <p:cNvSpPr txBox="1"/>
          <p:nvPr/>
        </p:nvSpPr>
        <p:spPr>
          <a:xfrm>
            <a:off x="2714216" y="2314683"/>
            <a:ext cx="3858749" cy="507831"/>
          </a:xfrm>
          <a:prstGeom prst="rect">
            <a:avLst/>
          </a:prstGeom>
          <a:noFill/>
        </p:spPr>
        <p:txBody>
          <a:bodyPr wrap="none" rtlCol="0">
            <a:spAutoFit/>
          </a:bodyPr>
          <a:lstStyle/>
          <a:p>
            <a:r>
              <a:rPr lang="en-BR" sz="2700" dirty="0">
                <a:solidFill>
                  <a:srgbClr val="7030A0"/>
                </a:solidFill>
              </a:rPr>
              <a:t>TIME IPS BRASIL  HSL</a:t>
            </a:r>
          </a:p>
        </p:txBody>
      </p:sp>
    </p:spTree>
    <p:extLst>
      <p:ext uri="{BB962C8B-B14F-4D97-AF65-F5344CB8AC3E}">
        <p14:creationId xmlns:p14="http://schemas.microsoft.com/office/powerpoint/2010/main" val="171955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0983-775E-7230-1AC3-6A0D43CE89EE}"/>
              </a:ext>
            </a:extLst>
          </p:cNvPr>
          <p:cNvSpPr>
            <a:spLocks noGrp="1"/>
          </p:cNvSpPr>
          <p:nvPr>
            <p:ph type="title"/>
          </p:nvPr>
        </p:nvSpPr>
        <p:spPr/>
        <p:txBody>
          <a:bodyPr>
            <a:normAutofit fontScale="90000"/>
          </a:bodyPr>
          <a:lstStyle/>
          <a:p>
            <a:r>
              <a:rPr lang="en-BR" dirty="0">
                <a:solidFill>
                  <a:srgbClr val="7030A0"/>
                </a:solidFill>
                <a:latin typeface="Varela Round" pitchFamily="2" charset="-79"/>
                <a:cs typeface="Varela Round" pitchFamily="2" charset="-79"/>
              </a:rPr>
              <a:t>Participações em eventos</a:t>
            </a:r>
          </a:p>
        </p:txBody>
      </p:sp>
      <p:sp>
        <p:nvSpPr>
          <p:cNvPr id="3" name="Content Placeholder 2">
            <a:extLst>
              <a:ext uri="{FF2B5EF4-FFF2-40B4-BE49-F238E27FC236}">
                <a16:creationId xmlns:a16="http://schemas.microsoft.com/office/drawing/2014/main" id="{7ADE785A-A0AC-50D1-3561-AB91E3AE7777}"/>
              </a:ext>
            </a:extLst>
          </p:cNvPr>
          <p:cNvSpPr>
            <a:spLocks noGrp="1"/>
          </p:cNvSpPr>
          <p:nvPr>
            <p:ph idx="1"/>
          </p:nvPr>
        </p:nvSpPr>
        <p:spPr/>
        <p:txBody>
          <a:bodyPr>
            <a:normAutofit fontScale="77500" lnSpcReduction="20000"/>
          </a:bodyPr>
          <a:lstStyle/>
          <a:p>
            <a:r>
              <a:rPr lang="en-BR" dirty="0">
                <a:solidFill>
                  <a:srgbClr val="7030A0"/>
                </a:solidFill>
                <a:latin typeface="Varela Round" pitchFamily="2" charset="-79"/>
                <a:cs typeface="Varela Round" pitchFamily="2" charset="-79"/>
              </a:rPr>
              <a:t>Outubro 2023</a:t>
            </a:r>
          </a:p>
          <a:p>
            <a:pPr lvl="1">
              <a:spcBef>
                <a:spcPts val="600"/>
              </a:spcBef>
              <a:spcAft>
                <a:spcPts val="600"/>
              </a:spcAft>
            </a:pPr>
            <a:r>
              <a:rPr lang="en-BR" sz="1600" dirty="0">
                <a:solidFill>
                  <a:srgbClr val="7030A0"/>
                </a:solidFill>
                <a:latin typeface="Varela Round" pitchFamily="2" charset="-79"/>
                <a:cs typeface="Varela Round" pitchFamily="2" charset="-79"/>
              </a:rPr>
              <a:t>Poster - </a:t>
            </a:r>
            <a:r>
              <a:rPr lang="en-US" sz="1600" dirty="0">
                <a:solidFill>
                  <a:srgbClr val="7030A0"/>
                </a:solidFill>
                <a:latin typeface="Varela Round" pitchFamily="2" charset="-79"/>
                <a:cs typeface="Varela Round" pitchFamily="2" charset="-79"/>
              </a:rPr>
              <a:t>A </a:t>
            </a:r>
            <a:r>
              <a:rPr lang="en-US" sz="1600" dirty="0" err="1">
                <a:solidFill>
                  <a:srgbClr val="7030A0"/>
                </a:solidFill>
                <a:latin typeface="Varela Round" pitchFamily="2" charset="-79"/>
                <a:cs typeface="Varela Round" pitchFamily="2" charset="-79"/>
              </a:rPr>
              <a:t>Construção</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Sumário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Internacional</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Paciente</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Brasil</a:t>
            </a:r>
            <a:r>
              <a:rPr lang="en-US" sz="1600" dirty="0">
                <a:solidFill>
                  <a:srgbClr val="7030A0"/>
                </a:solidFill>
                <a:latin typeface="Varela Round" pitchFamily="2" charset="-79"/>
                <a:cs typeface="Varela Round" pitchFamily="2" charset="-79"/>
              </a:rPr>
              <a:t> - </a:t>
            </a:r>
            <a:r>
              <a:rPr lang="en-BR" sz="1600" dirty="0">
                <a:solidFill>
                  <a:srgbClr val="7030A0"/>
                </a:solidFill>
                <a:latin typeface="Varela Round" pitchFamily="2" charset="-79"/>
                <a:cs typeface="Varela Round" pitchFamily="2" charset="-79"/>
              </a:rPr>
              <a:t>1 </a:t>
            </a:r>
            <a:r>
              <a:rPr lang="en-BR" sz="1600" b="1" dirty="0">
                <a:solidFill>
                  <a:srgbClr val="7030A0"/>
                </a:solidFill>
                <a:latin typeface="Varela Round" pitchFamily="2" charset="-79"/>
                <a:cs typeface="Varela Round" pitchFamily="2" charset="-79"/>
              </a:rPr>
              <a:t>Simpósio Internacional de  Transformação Digital no SUS</a:t>
            </a:r>
            <a:r>
              <a:rPr lang="en-BR" sz="1600" dirty="0">
                <a:solidFill>
                  <a:srgbClr val="7030A0"/>
                </a:solidFill>
                <a:latin typeface="Varela Round" pitchFamily="2" charset="-79"/>
                <a:cs typeface="Varela Round" pitchFamily="2" charset="-79"/>
              </a:rPr>
              <a:t>,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IPS B</a:t>
            </a:r>
            <a:r>
              <a:rPr lang="en-US" sz="1600" dirty="0">
                <a:solidFill>
                  <a:srgbClr val="7030A0"/>
                </a:solidFill>
                <a:latin typeface="Varela Round" pitchFamily="2" charset="-79"/>
                <a:cs typeface="Varela Round" pitchFamily="2" charset="-79"/>
              </a:rPr>
              <a:t>r</a:t>
            </a:r>
            <a:r>
              <a:rPr lang="en-BR" sz="1600" dirty="0">
                <a:solidFill>
                  <a:srgbClr val="7030A0"/>
                </a:solidFill>
                <a:latin typeface="Varela Round" pitchFamily="2" charset="-79"/>
                <a:cs typeface="Varela Round" pitchFamily="2" charset="-79"/>
              </a:rPr>
              <a:t>asil e OBM, H</a:t>
            </a:r>
            <a:r>
              <a:rPr lang="en-US" sz="1600" dirty="0">
                <a:solidFill>
                  <a:srgbClr val="7030A0"/>
                </a:solidFill>
                <a:latin typeface="Varela Round" pitchFamily="2" charset="-79"/>
                <a:cs typeface="Varela Round" pitchFamily="2" charset="-79"/>
              </a:rPr>
              <a:t>o</a:t>
            </a:r>
            <a:r>
              <a:rPr lang="en-BR" sz="1600" dirty="0">
                <a:solidFill>
                  <a:srgbClr val="7030A0"/>
                </a:solidFill>
                <a:latin typeface="Varela Round" pitchFamily="2" charset="-79"/>
                <a:cs typeface="Varela Round" pitchFamily="2" charset="-79"/>
              </a:rPr>
              <a:t>spitalar, Maio de 2023, São Paulo</a:t>
            </a:r>
          </a:p>
          <a:p>
            <a:pPr lvl="1">
              <a:spcBef>
                <a:spcPts val="600"/>
              </a:spcBef>
              <a:spcAft>
                <a:spcPts val="600"/>
              </a:spcAft>
            </a:pPr>
            <a:r>
              <a:rPr lang="en-BR" sz="1600" dirty="0">
                <a:solidFill>
                  <a:srgbClr val="7030A0"/>
                </a:solidFill>
                <a:latin typeface="Varela Round" pitchFamily="2" charset="-79"/>
                <a:cs typeface="Varela Round" pitchFamily="2" charset="-79"/>
              </a:rPr>
              <a:t>Apresentação oral – </a:t>
            </a:r>
            <a:r>
              <a:rPr lang="en-US" sz="1600" dirty="0">
                <a:solidFill>
                  <a:srgbClr val="7030A0"/>
                </a:solidFill>
                <a:latin typeface="Varela Round" pitchFamily="2" charset="-79"/>
                <a:cs typeface="Varela Round" pitchFamily="2" charset="-79"/>
              </a:rPr>
              <a:t>SNOMED-IPS – SNOMED EXPO 2023, Atlanta, USA</a:t>
            </a:r>
            <a:endParaRPr lang="en-BR" sz="1600" dirty="0">
              <a:solidFill>
                <a:srgbClr val="7030A0"/>
              </a:solidFill>
              <a:latin typeface="Varela Round" pitchFamily="2" charset="-79"/>
              <a:cs typeface="Varela Round" pitchFamily="2" charset="-79"/>
            </a:endParaRPr>
          </a:p>
          <a:p>
            <a:pPr lvl="2">
              <a:spcBef>
                <a:spcPts val="600"/>
              </a:spcBef>
              <a:spcAft>
                <a:spcPts val="600"/>
              </a:spcAft>
            </a:pPr>
            <a:r>
              <a:rPr lang="en-US" sz="1600" dirty="0">
                <a:solidFill>
                  <a:srgbClr val="7030A0"/>
                </a:solidFill>
                <a:latin typeface="Varela Round" pitchFamily="2" charset="-79"/>
                <a:cs typeface="Varela Round" pitchFamily="2" charset="-79"/>
              </a:rPr>
              <a:t>Construction of the Immunization Component of the Brazilian IPS - (International Patient Summary): mapping of local vaccines terminologies to SNOMED-IPS</a:t>
            </a:r>
          </a:p>
          <a:p>
            <a:pPr lvl="2">
              <a:spcBef>
                <a:spcPts val="600"/>
              </a:spcBef>
              <a:spcAft>
                <a:spcPts val="600"/>
              </a:spcAft>
            </a:pPr>
            <a:r>
              <a:rPr lang="en-US" sz="1600" dirty="0">
                <a:solidFill>
                  <a:srgbClr val="7030A0"/>
                </a:solidFill>
                <a:latin typeface="Varela Round" pitchFamily="2" charset="-79"/>
                <a:cs typeface="Varela Round" pitchFamily="2" charset="-79"/>
              </a:rPr>
              <a:t>Poster - Mapping of the Brazilian Classification of Allergies and Adverse reactions (CBARA) to SNOMED-IPS  </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oral  – Global Summit </a:t>
            </a:r>
            <a:r>
              <a:rPr lang="en-US" sz="1600" dirty="0" err="1">
                <a:solidFill>
                  <a:srgbClr val="7030A0"/>
                </a:solidFill>
                <a:latin typeface="Varela Round" pitchFamily="2" charset="-79"/>
                <a:cs typeface="Varela Round" pitchFamily="2" charset="-79"/>
              </a:rPr>
              <a:t>TeleHealth</a:t>
            </a:r>
            <a:r>
              <a:rPr lang="en-US" sz="1600" dirty="0">
                <a:solidFill>
                  <a:srgbClr val="7030A0"/>
                </a:solidFill>
                <a:latin typeface="Varela Round" pitchFamily="2" charset="-79"/>
                <a:cs typeface="Varela Round" pitchFamily="2" charset="-79"/>
              </a:rPr>
              <a:t> –Digital Health, </a:t>
            </a:r>
            <a:r>
              <a:rPr lang="en-US" sz="1600" dirty="0" err="1">
                <a:solidFill>
                  <a:srgbClr val="7030A0"/>
                </a:solidFill>
                <a:latin typeface="Varela Round" pitchFamily="2" charset="-79"/>
                <a:cs typeface="Varela Round" pitchFamily="2" charset="-79"/>
              </a:rPr>
              <a:t>novembro</a:t>
            </a:r>
            <a:r>
              <a:rPr lang="en-US" sz="1600" dirty="0">
                <a:solidFill>
                  <a:srgbClr val="7030A0"/>
                </a:solidFill>
                <a:latin typeface="Varela Round" pitchFamily="2" charset="-79"/>
                <a:cs typeface="Varela Round" pitchFamily="2" charset="-79"/>
              </a:rPr>
              <a:t> 2023</a:t>
            </a:r>
          </a:p>
          <a:p>
            <a:pPr lvl="1">
              <a:spcBef>
                <a:spcPts val="600"/>
              </a:spcBef>
              <a:spcAft>
                <a:spcPts val="600"/>
              </a:spcAft>
            </a:pPr>
            <a:r>
              <a:rPr lang="en-US" sz="1600" dirty="0" err="1">
                <a:solidFill>
                  <a:srgbClr val="7030A0"/>
                </a:solidFill>
                <a:latin typeface="Varela Round" pitchFamily="2" charset="-79"/>
                <a:cs typeface="Varela Round" pitchFamily="2" charset="-79"/>
              </a:rPr>
              <a:t>Apresentação</a:t>
            </a:r>
            <a:r>
              <a:rPr lang="en-US" sz="1600" dirty="0">
                <a:solidFill>
                  <a:srgbClr val="7030A0"/>
                </a:solidFill>
                <a:latin typeface="Varela Round" pitchFamily="2" charset="-79"/>
                <a:cs typeface="Varela Round" pitchFamily="2" charset="-79"/>
              </a:rPr>
              <a:t> </a:t>
            </a:r>
            <a:r>
              <a:rPr lang="en-US" sz="1600" dirty="0" err="1">
                <a:solidFill>
                  <a:srgbClr val="7030A0"/>
                </a:solidFill>
                <a:latin typeface="Varela Round" pitchFamily="2" charset="-79"/>
                <a:cs typeface="Varela Round" pitchFamily="2" charset="-79"/>
              </a:rPr>
              <a:t>evento</a:t>
            </a:r>
            <a:r>
              <a:rPr lang="en-US" sz="1600" dirty="0">
                <a:solidFill>
                  <a:srgbClr val="7030A0"/>
                </a:solidFill>
                <a:latin typeface="Varela Round" pitchFamily="2" charset="-79"/>
                <a:cs typeface="Varela Round" pitchFamily="2" charset="-79"/>
              </a:rPr>
              <a:t> 15 </a:t>
            </a:r>
            <a:r>
              <a:rPr lang="en-US" sz="1600" dirty="0" err="1">
                <a:solidFill>
                  <a:srgbClr val="7030A0"/>
                </a:solidFill>
                <a:latin typeface="Varela Round" pitchFamily="2" charset="-79"/>
                <a:cs typeface="Varela Round" pitchFamily="2" charset="-79"/>
              </a:rPr>
              <a:t>anos</a:t>
            </a:r>
            <a:r>
              <a:rPr lang="en-US" sz="1600" dirty="0">
                <a:solidFill>
                  <a:srgbClr val="7030A0"/>
                </a:solidFill>
                <a:latin typeface="Varela Round" pitchFamily="2" charset="-79"/>
                <a:cs typeface="Varela Round" pitchFamily="2" charset="-79"/>
              </a:rPr>
              <a:t> do </a:t>
            </a:r>
            <a:r>
              <a:rPr lang="en-US" sz="1600" dirty="0" err="1">
                <a:solidFill>
                  <a:srgbClr val="7030A0"/>
                </a:solidFill>
                <a:latin typeface="Varela Round" pitchFamily="2" charset="-79"/>
                <a:cs typeface="Varela Round" pitchFamily="2" charset="-79"/>
              </a:rPr>
              <a:t>Proadi</a:t>
            </a:r>
            <a:r>
              <a:rPr lang="en-US" sz="1600" dirty="0">
                <a:solidFill>
                  <a:srgbClr val="7030A0"/>
                </a:solidFill>
                <a:latin typeface="Varela Round" pitchFamily="2" charset="-79"/>
                <a:cs typeface="Varela Round" pitchFamily="2" charset="-79"/>
              </a:rPr>
              <a:t>-SUS, Brasília, </a:t>
            </a:r>
            <a:r>
              <a:rPr lang="en-US" sz="1600" dirty="0" err="1">
                <a:solidFill>
                  <a:srgbClr val="7030A0"/>
                </a:solidFill>
                <a:latin typeface="Varela Round" pitchFamily="2" charset="-79"/>
                <a:cs typeface="Varela Round" pitchFamily="2" charset="-79"/>
              </a:rPr>
              <a:t>dezembro</a:t>
            </a:r>
            <a:r>
              <a:rPr lang="en-US" sz="1600" dirty="0">
                <a:solidFill>
                  <a:srgbClr val="7030A0"/>
                </a:solidFill>
                <a:latin typeface="Varela Round" pitchFamily="2" charset="-79"/>
                <a:cs typeface="Varela Round" pitchFamily="2" charset="-79"/>
              </a:rPr>
              <a:t> 2023</a:t>
            </a:r>
            <a:endParaRPr lang="en-BR" sz="1600" dirty="0">
              <a:solidFill>
                <a:srgbClr val="7030A0"/>
              </a:solidFill>
              <a:latin typeface="Varela Round" pitchFamily="2" charset="-79"/>
              <a:cs typeface="Varela Round" pitchFamily="2" charset="-79"/>
            </a:endParaRPr>
          </a:p>
          <a:p>
            <a:pPr lvl="1"/>
            <a:endParaRPr lang="en-BR" dirty="0"/>
          </a:p>
        </p:txBody>
      </p:sp>
      <p:grpSp>
        <p:nvGrpSpPr>
          <p:cNvPr id="4" name="Google Shape;73;p15">
            <a:extLst>
              <a:ext uri="{FF2B5EF4-FFF2-40B4-BE49-F238E27FC236}">
                <a16:creationId xmlns:a16="http://schemas.microsoft.com/office/drawing/2014/main" id="{211A6FB9-58C1-749C-C210-CC8119781C7A}"/>
              </a:ext>
            </a:extLst>
          </p:cNvPr>
          <p:cNvGrpSpPr/>
          <p:nvPr/>
        </p:nvGrpSpPr>
        <p:grpSpPr>
          <a:xfrm>
            <a:off x="0" y="4585144"/>
            <a:ext cx="8449056" cy="596954"/>
            <a:chOff x="0" y="4474098"/>
            <a:chExt cx="9144000" cy="708000"/>
          </a:xfrm>
        </p:grpSpPr>
        <p:sp>
          <p:nvSpPr>
            <p:cNvPr id="6" name="Google Shape;74;p15">
              <a:extLst>
                <a:ext uri="{FF2B5EF4-FFF2-40B4-BE49-F238E27FC236}">
                  <a16:creationId xmlns:a16="http://schemas.microsoft.com/office/drawing/2014/main" id="{CB02F2FD-68FD-DA22-3BF7-577A1D4A55E9}"/>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75;p15">
              <a:extLst>
                <a:ext uri="{FF2B5EF4-FFF2-40B4-BE49-F238E27FC236}">
                  <a16:creationId xmlns:a16="http://schemas.microsoft.com/office/drawing/2014/main" id="{3F431F3D-4F4D-F3C3-FDDD-243C3D10011F}"/>
                </a:ext>
              </a:extLst>
            </p:cNvPr>
            <p:cNvGrpSpPr/>
            <p:nvPr/>
          </p:nvGrpSpPr>
          <p:grpSpPr>
            <a:xfrm>
              <a:off x="5592275" y="4645600"/>
              <a:ext cx="1343375" cy="533264"/>
              <a:chOff x="7676800" y="4493200"/>
              <a:chExt cx="1343375" cy="533264"/>
            </a:xfrm>
          </p:grpSpPr>
          <p:sp>
            <p:nvSpPr>
              <p:cNvPr id="10" name="Google Shape;76;p15">
                <a:extLst>
                  <a:ext uri="{FF2B5EF4-FFF2-40B4-BE49-F238E27FC236}">
                    <a16:creationId xmlns:a16="http://schemas.microsoft.com/office/drawing/2014/main" id="{6BBFBF25-E0BB-E42C-AD21-99FDE3002774}"/>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7;p15">
                <a:extLst>
                  <a:ext uri="{FF2B5EF4-FFF2-40B4-BE49-F238E27FC236}">
                    <a16:creationId xmlns:a16="http://schemas.microsoft.com/office/drawing/2014/main" id="{4D857EAA-F36C-F385-9C4B-0A387E8A7B53}"/>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2" name="Google Shape;78;p15">
                <a:extLst>
                  <a:ext uri="{FF2B5EF4-FFF2-40B4-BE49-F238E27FC236}">
                    <a16:creationId xmlns:a16="http://schemas.microsoft.com/office/drawing/2014/main" id="{505F517F-AE1B-9984-52EE-9EEE2A817837}"/>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8" name="Google Shape;79;p15">
              <a:extLst>
                <a:ext uri="{FF2B5EF4-FFF2-40B4-BE49-F238E27FC236}">
                  <a16:creationId xmlns:a16="http://schemas.microsoft.com/office/drawing/2014/main" id="{5ACF2FFA-05E2-6EA4-6DF0-BAE675C1EF19}"/>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9" name="Google Shape;80;p15">
              <a:extLst>
                <a:ext uri="{FF2B5EF4-FFF2-40B4-BE49-F238E27FC236}">
                  <a16:creationId xmlns:a16="http://schemas.microsoft.com/office/drawing/2014/main" id="{C9222448-5955-F4A9-ED8D-34F243EF2AC4}"/>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206900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FA8332-31E2-2909-5820-66F0657D697F}"/>
              </a:ext>
            </a:extLst>
          </p:cNvPr>
          <p:cNvSpPr>
            <a:spLocks noGrp="1"/>
          </p:cNvSpPr>
          <p:nvPr>
            <p:ph idx="1"/>
          </p:nvPr>
        </p:nvSpPr>
        <p:spPr/>
        <p:txBody>
          <a:bodyPr/>
          <a:lstStyle/>
          <a:p>
            <a:pPr marL="114300" indent="0">
              <a:buNone/>
            </a:pPr>
            <a:endParaRPr lang="pt-BR" sz="1350" dirty="0">
              <a:solidFill>
                <a:srgbClr val="7030A0"/>
              </a:solidFill>
              <a:latin typeface="Varela Round" pitchFamily="2" charset="-79"/>
              <a:cs typeface="Varela Round" pitchFamily="2" charset="-79"/>
            </a:endParaRPr>
          </a:p>
          <a:p>
            <a:r>
              <a:rPr lang="en-BR" sz="1350" b="1" dirty="0">
                <a:solidFill>
                  <a:srgbClr val="7030A0"/>
                </a:solidFill>
                <a:latin typeface="Varela Round" pitchFamily="2" charset="-79"/>
                <a:cs typeface="Varela Round" pitchFamily="2" charset="-79"/>
              </a:rPr>
              <a:t>The Brazilian International Patient Summary Initiative - </a:t>
            </a:r>
            <a:r>
              <a:rPr lang="en-US" sz="1350" b="1" dirty="0">
                <a:solidFill>
                  <a:srgbClr val="7030A0"/>
                </a:solidFill>
                <a:latin typeface="Varela Round" pitchFamily="2" charset="-79"/>
                <a:cs typeface="Varela Round" pitchFamily="2" charset="-79"/>
              </a:rPr>
              <a:t> Oxford Open Digital Health </a:t>
            </a:r>
            <a:r>
              <a:rPr lang="en-US" sz="1350" b="1" dirty="0" err="1">
                <a:solidFill>
                  <a:srgbClr val="7030A0"/>
                </a:solidFill>
                <a:latin typeface="Varela Round" pitchFamily="2" charset="-79"/>
                <a:cs typeface="Varela Round" pitchFamily="2" charset="-79"/>
              </a:rPr>
              <a:t>chamada</a:t>
            </a:r>
            <a:r>
              <a:rPr lang="en-US" sz="1350" b="1" dirty="0">
                <a:solidFill>
                  <a:srgbClr val="7030A0"/>
                </a:solidFill>
                <a:latin typeface="Varela Round" pitchFamily="2" charset="-79"/>
                <a:cs typeface="Varela Round" pitchFamily="2" charset="-79"/>
              </a:rPr>
              <a:t> de Foundational Architecture for National Digital Transformation: Special Collection led by G20 Digital Health</a:t>
            </a:r>
            <a:endParaRPr lang="en-BR" sz="1350" b="1" dirty="0">
              <a:solidFill>
                <a:srgbClr val="7030A0"/>
              </a:solidFill>
              <a:latin typeface="Varela Round" pitchFamily="2" charset="-79"/>
              <a:cs typeface="Varela Round" pitchFamily="2" charset="-79"/>
            </a:endParaRPr>
          </a:p>
          <a:p>
            <a:endParaRPr lang="en-BR" dirty="0"/>
          </a:p>
        </p:txBody>
      </p:sp>
      <p:grpSp>
        <p:nvGrpSpPr>
          <p:cNvPr id="4" name="Google Shape;73;p15">
            <a:extLst>
              <a:ext uri="{FF2B5EF4-FFF2-40B4-BE49-F238E27FC236}">
                <a16:creationId xmlns:a16="http://schemas.microsoft.com/office/drawing/2014/main" id="{BD4824BD-FD64-5F21-750E-79FB46562EF2}"/>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0F1E61-58B9-4FF3-8D0B-0D1BB43860B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CB3016C1-FF02-06D6-4EB0-3C19CFE9FB29}"/>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9B57E0FD-A661-9E24-F5E5-F18BD2A86B7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28918855-20CC-A19F-CBF9-F805E5DD4594}"/>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22D0CB91-D6CF-57E0-D961-7CB6EF31D84D}"/>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59F79E26-3473-054D-365F-3714FFBA0024}"/>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93DBD93D-82CF-158E-B576-1C144DBC9D2A}"/>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
        <p:nvSpPr>
          <p:cNvPr id="12" name="CaixaDeTexto 13">
            <a:extLst>
              <a:ext uri="{FF2B5EF4-FFF2-40B4-BE49-F238E27FC236}">
                <a16:creationId xmlns:a16="http://schemas.microsoft.com/office/drawing/2014/main" id="{339915F6-D3FF-685A-D243-DA4AC8F5E919}"/>
              </a:ext>
            </a:extLst>
          </p:cNvPr>
          <p:cNvSpPr txBox="1"/>
          <p:nvPr/>
        </p:nvSpPr>
        <p:spPr>
          <a:xfrm>
            <a:off x="3172178" y="306887"/>
            <a:ext cx="5481188" cy="323165"/>
          </a:xfrm>
          <a:prstGeom prst="rect">
            <a:avLst/>
          </a:prstGeom>
          <a:noFill/>
        </p:spPr>
        <p:txBody>
          <a:bodyPr wrap="square" rtlCol="0">
            <a:spAutoFit/>
          </a:bodyPr>
          <a:lstStyle/>
          <a:p>
            <a:pPr algn="r"/>
            <a:r>
              <a:rPr lang="pt-BR" sz="1500" b="1" dirty="0">
                <a:solidFill>
                  <a:srgbClr val="8E60C0"/>
                </a:solidFill>
                <a:latin typeface="Gotham Black" pitchFamily="50" charset="0"/>
              </a:rPr>
              <a:t>ENVIADOS PARA PUBLICAÇÃO</a:t>
            </a:r>
            <a:endParaRPr lang="pt-BR" sz="1500" dirty="0">
              <a:solidFill>
                <a:srgbClr val="8E60C0"/>
              </a:solidFill>
              <a:latin typeface="Gotham" panose="02000504050000020004" pitchFamily="2" charset="0"/>
            </a:endParaRPr>
          </a:p>
        </p:txBody>
      </p:sp>
    </p:spTree>
    <p:extLst>
      <p:ext uri="{BB962C8B-B14F-4D97-AF65-F5344CB8AC3E}">
        <p14:creationId xmlns:p14="http://schemas.microsoft.com/office/powerpoint/2010/main" val="25212906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E402C57-BD10-D71C-FCC0-652C015CB1E2}"/>
              </a:ext>
            </a:extLst>
          </p:cNvPr>
          <p:cNvGrpSpPr/>
          <p:nvPr/>
        </p:nvGrpSpPr>
        <p:grpSpPr>
          <a:xfrm>
            <a:off x="235974" y="1167081"/>
            <a:ext cx="7074139" cy="569700"/>
            <a:chOff x="0" y="744294"/>
            <a:chExt cx="7074139" cy="569700"/>
          </a:xfrm>
        </p:grpSpPr>
        <p:sp>
          <p:nvSpPr>
            <p:cNvPr id="4" name="Google Shape;748;p75">
              <a:extLst>
                <a:ext uri="{FF2B5EF4-FFF2-40B4-BE49-F238E27FC236}">
                  <a16:creationId xmlns:a16="http://schemas.microsoft.com/office/drawing/2014/main" id="{61AAD0C9-7568-BF1D-A497-B7FD85691812}"/>
                </a:ext>
              </a:extLst>
            </p:cNvPr>
            <p:cNvSpPr/>
            <p:nvPr/>
          </p:nvSpPr>
          <p:spPr>
            <a:xfrm>
              <a:off x="344135" y="744294"/>
              <a:ext cx="6730004" cy="569700"/>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a:t>
              </a:r>
              <a:r>
                <a:rPr lang="en-US" sz="1050" b="1" dirty="0" err="1">
                  <a:latin typeface="Raleway"/>
                </a:rPr>
                <a:t>Sumário</a:t>
              </a:r>
              <a:r>
                <a:rPr lang="en-US" sz="1050" b="1" dirty="0">
                  <a:latin typeface="Raleway"/>
                </a:rPr>
                <a:t> </a:t>
              </a:r>
              <a:r>
                <a:rPr lang="en-US" sz="1050" b="1" dirty="0" err="1">
                  <a:latin typeface="Raleway"/>
                </a:rPr>
                <a:t>Internacional</a:t>
              </a:r>
              <a:r>
                <a:rPr lang="en-US" sz="1050" b="1" dirty="0">
                  <a:latin typeface="Raleway"/>
                </a:rPr>
                <a:t> do </a:t>
              </a:r>
              <a:r>
                <a:rPr lang="en-US" sz="1050" b="1" dirty="0" err="1">
                  <a:latin typeface="Raleway"/>
                </a:rPr>
                <a:t>Paciente</a:t>
              </a:r>
              <a:r>
                <a:rPr lang="en-US" sz="1050" b="1" dirty="0">
                  <a:latin typeface="Raleway"/>
                </a:rPr>
                <a:t> </a:t>
              </a:r>
              <a:r>
                <a:rPr lang="en-US" sz="1050" b="1" dirty="0" err="1">
                  <a:latin typeface="Raleway"/>
                </a:rPr>
                <a:t>pode</a:t>
              </a:r>
              <a:r>
                <a:rPr lang="en-US" sz="1050" b="1" dirty="0">
                  <a:latin typeface="Raleway"/>
                </a:rPr>
                <a:t> ser </a:t>
              </a:r>
              <a:r>
                <a:rPr lang="en-US" sz="1050" b="1" dirty="0" err="1">
                  <a:latin typeface="Raleway"/>
                </a:rPr>
                <a:t>adotado</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padrão</a:t>
              </a:r>
              <a:r>
                <a:rPr lang="en-US" sz="1050" b="1" dirty="0">
                  <a:latin typeface="Raleway"/>
                </a:rPr>
                <a:t> </a:t>
              </a:r>
              <a:r>
                <a:rPr lang="en-US" sz="1050" b="1" dirty="0" err="1">
                  <a:latin typeface="Raleway"/>
                </a:rPr>
                <a:t>nacional</a:t>
              </a:r>
              <a:r>
                <a:rPr lang="en-US" sz="1050" b="1" dirty="0">
                  <a:latin typeface="Raleway"/>
                </a:rPr>
                <a:t> de  </a:t>
              </a:r>
              <a:r>
                <a:rPr lang="en-US" sz="1050" b="1" dirty="0" err="1">
                  <a:latin typeface="Raleway"/>
                </a:rPr>
                <a:t>interoperabilidade</a:t>
              </a:r>
              <a:r>
                <a:rPr lang="en-US" sz="1050" b="1" dirty="0">
                  <a:latin typeface="Raleway"/>
                </a:rPr>
                <a:t> para </a:t>
              </a:r>
              <a:r>
                <a:rPr lang="en-US" sz="1050" b="1" dirty="0" err="1">
                  <a:latin typeface="Raleway"/>
                </a:rPr>
                <a:t>viabilizar</a:t>
              </a:r>
              <a:r>
                <a:rPr lang="en-US" sz="1050" b="1" dirty="0">
                  <a:latin typeface="Raleway"/>
                </a:rPr>
                <a:t> a </a:t>
              </a:r>
              <a:r>
                <a:rPr lang="en-US" sz="1050" b="1" dirty="0" err="1">
                  <a:latin typeface="Raleway"/>
                </a:rPr>
                <a:t>continuidade</a:t>
              </a:r>
              <a:r>
                <a:rPr lang="en-US" sz="1050" b="1" dirty="0">
                  <a:latin typeface="Raleway"/>
                </a:rPr>
                <a:t> de </a:t>
              </a:r>
              <a:r>
                <a:rPr lang="en-US" sz="1050" b="1" dirty="0" err="1">
                  <a:latin typeface="Raleway"/>
                </a:rPr>
                <a:t>cuidado</a:t>
              </a:r>
              <a:endParaRPr sz="1050" b="1" dirty="0">
                <a:latin typeface="Raleway"/>
                <a:sym typeface="Raleway"/>
              </a:endParaRPr>
            </a:p>
          </p:txBody>
        </p:sp>
        <p:sp>
          <p:nvSpPr>
            <p:cNvPr id="5" name="Google Shape;749;p75">
              <a:extLst>
                <a:ext uri="{FF2B5EF4-FFF2-40B4-BE49-F238E27FC236}">
                  <a16:creationId xmlns:a16="http://schemas.microsoft.com/office/drawing/2014/main" id="{A9D5B5EE-02AD-4869-0DF1-D79C156C5622}"/>
                </a:ext>
              </a:extLst>
            </p:cNvPr>
            <p:cNvSpPr/>
            <p:nvPr/>
          </p:nvSpPr>
          <p:spPr>
            <a:xfrm>
              <a:off x="0" y="810762"/>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1</a:t>
              </a:r>
              <a:endParaRPr sz="2100" b="1" dirty="0">
                <a:solidFill>
                  <a:schemeClr val="lt1"/>
                </a:solidFill>
                <a:latin typeface="DM Sans"/>
                <a:ea typeface="DM Sans"/>
                <a:cs typeface="DM Sans"/>
                <a:sym typeface="DM Sans"/>
              </a:endParaRPr>
            </a:p>
          </p:txBody>
        </p:sp>
      </p:grpSp>
      <p:grpSp>
        <p:nvGrpSpPr>
          <p:cNvPr id="15" name="Group 14">
            <a:extLst>
              <a:ext uri="{FF2B5EF4-FFF2-40B4-BE49-F238E27FC236}">
                <a16:creationId xmlns:a16="http://schemas.microsoft.com/office/drawing/2014/main" id="{8EDCEE4F-F4E4-6E87-91A9-55112F500332}"/>
              </a:ext>
            </a:extLst>
          </p:cNvPr>
          <p:cNvGrpSpPr/>
          <p:nvPr/>
        </p:nvGrpSpPr>
        <p:grpSpPr>
          <a:xfrm>
            <a:off x="580109" y="1878455"/>
            <a:ext cx="7579320" cy="765257"/>
            <a:chOff x="344135" y="1455668"/>
            <a:chExt cx="7579320" cy="765257"/>
          </a:xfrm>
        </p:grpSpPr>
        <p:sp>
          <p:nvSpPr>
            <p:cNvPr id="6" name="Google Shape;750;p75">
              <a:extLst>
                <a:ext uri="{FF2B5EF4-FFF2-40B4-BE49-F238E27FC236}">
                  <a16:creationId xmlns:a16="http://schemas.microsoft.com/office/drawing/2014/main" id="{A736BF7F-1127-4F6B-22D5-ED3864062892}"/>
                </a:ext>
              </a:extLst>
            </p:cNvPr>
            <p:cNvSpPr/>
            <p:nvPr/>
          </p:nvSpPr>
          <p:spPr>
            <a:xfrm>
              <a:off x="646651" y="1455668"/>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A </a:t>
              </a:r>
              <a:r>
                <a:rPr lang="en-US" sz="1050" b="1" dirty="0" err="1">
                  <a:latin typeface="Raleway"/>
                </a:rPr>
                <a:t>adoção</a:t>
              </a:r>
              <a:r>
                <a:rPr lang="en-US" sz="1050" b="1" dirty="0">
                  <a:latin typeface="Raleway"/>
                </a:rPr>
                <a:t> do IPS </a:t>
              </a:r>
              <a:r>
                <a:rPr lang="en-US" sz="1050" b="1" dirty="0" err="1">
                  <a:latin typeface="Raleway"/>
                </a:rPr>
                <a:t>Brasil</a:t>
              </a:r>
              <a:r>
                <a:rPr lang="en-US" sz="1050" b="1" dirty="0">
                  <a:latin typeface="Raleway"/>
                </a:rPr>
                <a:t>  </a:t>
              </a:r>
              <a:r>
                <a:rPr lang="en-US" sz="1050" b="1" dirty="0" err="1">
                  <a:latin typeface="Raleway"/>
                </a:rPr>
                <a:t>como</a:t>
              </a:r>
              <a:r>
                <a:rPr lang="en-US" sz="1050" b="1" dirty="0">
                  <a:latin typeface="Raleway"/>
                </a:rPr>
                <a:t> o </a:t>
              </a:r>
              <a:r>
                <a:rPr lang="en-US" sz="1050" b="1" dirty="0" err="1">
                  <a:latin typeface="Raleway"/>
                </a:rPr>
                <a:t>Guia</a:t>
              </a:r>
              <a:r>
                <a:rPr lang="en-US" sz="1050" b="1" dirty="0">
                  <a:latin typeface="Raleway"/>
                </a:rPr>
                <a:t> Nacional  </a:t>
              </a:r>
              <a:r>
                <a:rPr lang="en-US" sz="1050" b="1" dirty="0" err="1">
                  <a:latin typeface="Raleway"/>
                </a:rPr>
                <a:t>habilita</a:t>
              </a:r>
              <a:r>
                <a:rPr lang="en-US" sz="1050" b="1" dirty="0">
                  <a:latin typeface="Raleway"/>
                </a:rPr>
                <a:t> a </a:t>
              </a:r>
              <a:r>
                <a:rPr lang="en-US" sz="1050" b="1" dirty="0" err="1">
                  <a:latin typeface="Raleway"/>
                </a:rPr>
                <a:t>criação</a:t>
              </a:r>
              <a:r>
                <a:rPr lang="en-US" sz="1050" b="1" dirty="0">
                  <a:latin typeface="Raleway"/>
                </a:rPr>
                <a:t> de </a:t>
              </a:r>
              <a:r>
                <a:rPr lang="en-US" sz="1050" b="1" dirty="0" err="1">
                  <a:latin typeface="Raleway"/>
                </a:rPr>
                <a:t>guias</a:t>
              </a:r>
              <a:r>
                <a:rPr lang="en-US" sz="1050" b="1" dirty="0">
                  <a:latin typeface="Raleway"/>
                </a:rPr>
                <a:t> </a:t>
              </a:r>
              <a:r>
                <a:rPr lang="en-US" sz="1050" b="1" dirty="0" err="1">
                  <a:latin typeface="Raleway"/>
                </a:rPr>
                <a:t>regionais</a:t>
              </a:r>
              <a:r>
                <a:rPr lang="en-US" sz="1050" b="1" dirty="0">
                  <a:latin typeface="Raleway"/>
                </a:rPr>
                <a:t> e de </a:t>
              </a:r>
              <a:r>
                <a:rPr lang="en-US" sz="1050" b="1" dirty="0" err="1">
                  <a:latin typeface="Raleway"/>
                </a:rPr>
                <a:t>caso</a:t>
              </a:r>
              <a:r>
                <a:rPr lang="en-US" sz="1050" b="1" dirty="0">
                  <a:latin typeface="Raleway"/>
                </a:rPr>
                <a:t> de </a:t>
              </a:r>
              <a:r>
                <a:rPr lang="en-US" sz="1050" b="1" dirty="0" err="1">
                  <a:latin typeface="Raleway"/>
                </a:rPr>
                <a:t>uso</a:t>
              </a:r>
              <a:r>
                <a:rPr lang="en-US" sz="1050" b="1" dirty="0">
                  <a:latin typeface="Raleway"/>
                </a:rPr>
                <a:t> </a:t>
              </a:r>
              <a:r>
                <a:rPr lang="en-US" sz="1050" b="1" dirty="0" err="1">
                  <a:latin typeface="Raleway"/>
                </a:rPr>
                <a:t>específico</a:t>
              </a:r>
              <a:r>
                <a:rPr lang="en-US" sz="1050" b="1" dirty="0">
                  <a:latin typeface="Raleway"/>
                </a:rPr>
                <a:t>, </a:t>
              </a:r>
              <a:r>
                <a:rPr lang="en-US" sz="1050" b="1" dirty="0" err="1">
                  <a:latin typeface="Raleway"/>
                </a:rPr>
                <a:t>como</a:t>
              </a:r>
              <a:r>
                <a:rPr lang="en-US" sz="1050" b="1" dirty="0">
                  <a:latin typeface="Raleway"/>
                </a:rPr>
                <a:t>: EBSERH, ANS, </a:t>
              </a:r>
              <a:r>
                <a:rPr lang="en-US" sz="1050" b="1" dirty="0" err="1">
                  <a:latin typeface="Raleway"/>
                </a:rPr>
                <a:t>etc</a:t>
              </a:r>
              <a:r>
                <a:rPr lang="en-US" sz="1050" b="1" dirty="0">
                  <a:latin typeface="Raleway"/>
                </a:rPr>
                <a:t> </a:t>
              </a:r>
              <a:r>
                <a:rPr lang="en-US" sz="1050" b="1" dirty="0" err="1">
                  <a:latin typeface="Raleway"/>
                </a:rPr>
                <a:t>Ainda</a:t>
              </a:r>
              <a:r>
                <a:rPr lang="en-US" sz="1050" b="1" dirty="0">
                  <a:latin typeface="Raleway"/>
                </a:rPr>
                <a:t> </a:t>
              </a:r>
              <a:r>
                <a:rPr lang="en-US" sz="1050" b="1" dirty="0" err="1">
                  <a:latin typeface="Raleway"/>
                </a:rPr>
                <a:t>assim</a:t>
              </a:r>
              <a:r>
                <a:rPr lang="en-US" sz="1050" b="1" dirty="0">
                  <a:latin typeface="Raleway"/>
                </a:rPr>
                <a:t>, </a:t>
              </a:r>
              <a:r>
                <a:rPr lang="en-US" sz="1050" b="1" dirty="0" err="1">
                  <a:latin typeface="Raleway"/>
                </a:rPr>
                <a:t>mantém</a:t>
              </a:r>
              <a:r>
                <a:rPr lang="en-US" sz="1050" b="1" dirty="0">
                  <a:latin typeface="Raleway"/>
                </a:rPr>
                <a:t> </a:t>
              </a:r>
              <a:r>
                <a:rPr lang="en-US" sz="1050" b="1" dirty="0" err="1">
                  <a:latin typeface="Raleway"/>
                </a:rPr>
                <a:t>similaridades</a:t>
              </a:r>
              <a:r>
                <a:rPr lang="en-US" sz="1050" b="1" dirty="0">
                  <a:latin typeface="Raleway"/>
                </a:rPr>
                <a:t> entre </a:t>
              </a:r>
              <a:r>
                <a:rPr lang="en-US" sz="1050" b="1" dirty="0" err="1">
                  <a:latin typeface="Raleway"/>
                </a:rPr>
                <a:t>os</a:t>
              </a:r>
              <a:r>
                <a:rPr lang="en-US" sz="1050" b="1" dirty="0">
                  <a:latin typeface="Raleway"/>
                </a:rPr>
                <a:t> </a:t>
              </a:r>
              <a:r>
                <a:rPr lang="en-US" sz="1050" b="1" dirty="0" err="1">
                  <a:latin typeface="Raleway"/>
                </a:rPr>
                <a:t>guias</a:t>
              </a:r>
              <a:r>
                <a:rPr lang="en-US" sz="1050" b="1" dirty="0">
                  <a:latin typeface="Raleway"/>
                </a:rPr>
                <a:t> que </a:t>
              </a:r>
              <a:r>
                <a:rPr lang="en-US" sz="1050" b="1" dirty="0" err="1">
                  <a:latin typeface="Raleway"/>
                </a:rPr>
                <a:t>sejam</a:t>
              </a:r>
              <a:r>
                <a:rPr lang="en-US" sz="1050" b="1" dirty="0">
                  <a:latin typeface="Raleway"/>
                </a:rPr>
                <a:t> </a:t>
              </a:r>
              <a:r>
                <a:rPr lang="en-US" sz="1050" b="1" dirty="0" err="1">
                  <a:latin typeface="Raleway"/>
                </a:rPr>
                <a:t>comuns</a:t>
              </a:r>
              <a:r>
                <a:rPr lang="en-US" sz="1050" b="1" dirty="0">
                  <a:latin typeface="Raleway"/>
                </a:rPr>
                <a:t> </a:t>
              </a:r>
              <a:r>
                <a:rPr lang="en-US" sz="1050" b="1" dirty="0" err="1">
                  <a:latin typeface="Raleway"/>
                </a:rPr>
                <a:t>à</a:t>
              </a:r>
              <a:r>
                <a:rPr lang="en-US" sz="1050" b="1" dirty="0">
                  <a:latin typeface="Raleway"/>
                </a:rPr>
                <a:t> </a:t>
              </a:r>
              <a:r>
                <a:rPr lang="en-US" sz="1050" b="1" dirty="0" err="1">
                  <a:latin typeface="Raleway"/>
                </a:rPr>
                <a:t>saúde</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território</a:t>
              </a:r>
              <a:r>
                <a:rPr lang="en-US" sz="1050" b="1" dirty="0">
                  <a:latin typeface="Raleway"/>
                </a:rPr>
                <a:t> </a:t>
              </a:r>
              <a:r>
                <a:rPr lang="en-US" sz="1050" b="1" dirty="0" err="1">
                  <a:latin typeface="Raleway"/>
                </a:rPr>
                <a:t>nacional</a:t>
              </a:r>
              <a:endParaRPr sz="1050" b="1" dirty="0">
                <a:latin typeface="Raleway"/>
                <a:sym typeface="Raleway"/>
              </a:endParaRPr>
            </a:p>
          </p:txBody>
        </p:sp>
        <p:sp>
          <p:nvSpPr>
            <p:cNvPr id="7" name="Google Shape;751;p75">
              <a:extLst>
                <a:ext uri="{FF2B5EF4-FFF2-40B4-BE49-F238E27FC236}">
                  <a16:creationId xmlns:a16="http://schemas.microsoft.com/office/drawing/2014/main" id="{80CC85E5-4C1F-5C19-9C72-A4B4AF9EA4C8}"/>
                </a:ext>
              </a:extLst>
            </p:cNvPr>
            <p:cNvSpPr/>
            <p:nvPr/>
          </p:nvSpPr>
          <p:spPr>
            <a:xfrm>
              <a:off x="344135" y="1545067"/>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2</a:t>
              </a:r>
              <a:endParaRPr sz="2100" b="1" dirty="0">
                <a:solidFill>
                  <a:schemeClr val="lt1"/>
                </a:solidFill>
                <a:latin typeface="DM Sans"/>
                <a:ea typeface="DM Sans"/>
                <a:cs typeface="DM Sans"/>
                <a:sym typeface="DM Sans"/>
              </a:endParaRPr>
            </a:p>
          </p:txBody>
        </p:sp>
      </p:grpSp>
      <p:grpSp>
        <p:nvGrpSpPr>
          <p:cNvPr id="16" name="Group 15">
            <a:extLst>
              <a:ext uri="{FF2B5EF4-FFF2-40B4-BE49-F238E27FC236}">
                <a16:creationId xmlns:a16="http://schemas.microsoft.com/office/drawing/2014/main" id="{1FDD0D39-87E0-7B97-613D-D0F5DCD7E4EB}"/>
              </a:ext>
            </a:extLst>
          </p:cNvPr>
          <p:cNvGrpSpPr/>
          <p:nvPr/>
        </p:nvGrpSpPr>
        <p:grpSpPr>
          <a:xfrm>
            <a:off x="882625" y="2810727"/>
            <a:ext cx="7707904" cy="765257"/>
            <a:chOff x="646651" y="2387940"/>
            <a:chExt cx="7707904" cy="765257"/>
          </a:xfrm>
        </p:grpSpPr>
        <p:sp>
          <p:nvSpPr>
            <p:cNvPr id="8" name="Google Shape;750;p75">
              <a:extLst>
                <a:ext uri="{FF2B5EF4-FFF2-40B4-BE49-F238E27FC236}">
                  <a16:creationId xmlns:a16="http://schemas.microsoft.com/office/drawing/2014/main" id="{CD439035-C0E4-A781-2CAF-270073795F09}"/>
                </a:ext>
              </a:extLst>
            </p:cNvPr>
            <p:cNvSpPr/>
            <p:nvPr/>
          </p:nvSpPr>
          <p:spPr>
            <a:xfrm>
              <a:off x="1077751" y="2387940"/>
              <a:ext cx="7276804" cy="765257"/>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a:latin typeface="Raleway"/>
                </a:rPr>
                <a:t>O IPS </a:t>
              </a:r>
              <a:r>
                <a:rPr lang="en-US" sz="1050" b="1" dirty="0" err="1">
                  <a:latin typeface="Raleway"/>
                </a:rPr>
                <a:t>empodera</a:t>
              </a:r>
              <a:r>
                <a:rPr lang="en-US" sz="1050" b="1" dirty="0">
                  <a:latin typeface="Raleway"/>
                </a:rPr>
                <a:t> o </a:t>
              </a:r>
              <a:r>
                <a:rPr lang="en-US" sz="1050" b="1" dirty="0" err="1">
                  <a:latin typeface="Raleway"/>
                </a:rPr>
                <a:t>cidadão</a:t>
              </a:r>
              <a:r>
                <a:rPr lang="en-US" sz="1050" b="1" dirty="0">
                  <a:latin typeface="Raleway"/>
                </a:rPr>
                <a:t> o </a:t>
              </a:r>
              <a:r>
                <a:rPr lang="en-US" sz="1050" b="1" dirty="0" err="1">
                  <a:latin typeface="Raleway"/>
                </a:rPr>
                <a:t>colocando</a:t>
              </a:r>
              <a:r>
                <a:rPr lang="en-US" sz="1050" b="1" dirty="0">
                  <a:latin typeface="Raleway"/>
                </a:rPr>
                <a:t> </a:t>
              </a:r>
              <a:r>
                <a:rPr lang="en-US" sz="1050" b="1" dirty="0" err="1">
                  <a:latin typeface="Raleway"/>
                </a:rPr>
                <a:t>como</a:t>
              </a:r>
              <a:r>
                <a:rPr lang="en-US" sz="1050" b="1" dirty="0">
                  <a:latin typeface="Raleway"/>
                </a:rPr>
                <a:t> </a:t>
              </a:r>
              <a:r>
                <a:rPr lang="en-US" sz="1050" b="1" dirty="0" err="1">
                  <a:latin typeface="Raleway"/>
                </a:rPr>
                <a:t>protagonista</a:t>
              </a:r>
              <a:r>
                <a:rPr lang="en-US" sz="1050" b="1" dirty="0">
                  <a:latin typeface="Raleway"/>
                </a:rPr>
                <a:t> de </a:t>
              </a:r>
              <a:r>
                <a:rPr lang="en-US" sz="1050" b="1" dirty="0" err="1">
                  <a:latin typeface="Raleway"/>
                </a:rPr>
                <a:t>seus</a:t>
              </a:r>
              <a:r>
                <a:rPr lang="en-US" sz="1050" b="1" dirty="0">
                  <a:latin typeface="Raleway"/>
                </a:rPr>
                <a:t> dados de </a:t>
              </a:r>
              <a:r>
                <a:rPr lang="en-US" sz="1050" b="1" dirty="0" err="1">
                  <a:latin typeface="Raleway"/>
                </a:rPr>
                <a:t>saúde</a:t>
              </a:r>
              <a:r>
                <a:rPr lang="en-US" sz="1050" b="1" dirty="0">
                  <a:latin typeface="Raleway"/>
                </a:rPr>
                <a:t> e com </a:t>
              </a:r>
              <a:r>
                <a:rPr lang="en-US" sz="1050" b="1" dirty="0" err="1">
                  <a:latin typeface="Raleway"/>
                </a:rPr>
                <a:t>quem</a:t>
              </a:r>
              <a:r>
                <a:rPr lang="en-US" sz="1050" b="1" dirty="0">
                  <a:latin typeface="Raleway"/>
                </a:rPr>
                <a:t> </a:t>
              </a:r>
              <a:r>
                <a:rPr lang="en-US" sz="1050" b="1" dirty="0" err="1">
                  <a:latin typeface="Raleway"/>
                </a:rPr>
                <a:t>deseja</a:t>
              </a:r>
              <a:r>
                <a:rPr lang="en-US" sz="1050" b="1" dirty="0">
                  <a:latin typeface="Raleway"/>
                </a:rPr>
                <a:t> </a:t>
              </a:r>
              <a:r>
                <a:rPr lang="en-US" sz="1050" b="1" dirty="0" err="1">
                  <a:latin typeface="Raleway"/>
                </a:rPr>
                <a:t>compartilhar</a:t>
              </a:r>
              <a:r>
                <a:rPr lang="en-US" sz="1050" b="1" dirty="0">
                  <a:latin typeface="Raleway"/>
                </a:rPr>
                <a:t> </a:t>
              </a:r>
              <a:r>
                <a:rPr lang="en-US" sz="1050" b="1" dirty="0" err="1">
                  <a:latin typeface="Raleway"/>
                </a:rPr>
                <a:t>os</a:t>
              </a:r>
              <a:r>
                <a:rPr lang="en-US" sz="1050" b="1" dirty="0">
                  <a:latin typeface="Raleway"/>
                </a:rPr>
                <a:t> </a:t>
              </a:r>
              <a:r>
                <a:rPr lang="en-US" sz="1050" b="1" dirty="0" err="1">
                  <a:latin typeface="Raleway"/>
                </a:rPr>
                <a:t>mesmos</a:t>
              </a:r>
              <a:r>
                <a:rPr lang="en-US" sz="1050" b="1" dirty="0">
                  <a:latin typeface="Raleway"/>
                </a:rPr>
                <a:t>;</a:t>
              </a:r>
            </a:p>
          </p:txBody>
        </p:sp>
        <p:sp>
          <p:nvSpPr>
            <p:cNvPr id="9" name="Google Shape;751;p75">
              <a:extLst>
                <a:ext uri="{FF2B5EF4-FFF2-40B4-BE49-F238E27FC236}">
                  <a16:creationId xmlns:a16="http://schemas.microsoft.com/office/drawing/2014/main" id="{D55E97BF-4AA7-BDBE-BE2B-8C4F5ECC979B}"/>
                </a:ext>
              </a:extLst>
            </p:cNvPr>
            <p:cNvSpPr/>
            <p:nvPr/>
          </p:nvSpPr>
          <p:spPr>
            <a:xfrm>
              <a:off x="646651" y="2457241"/>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3</a:t>
              </a:r>
              <a:endParaRPr sz="2100" b="1" dirty="0">
                <a:solidFill>
                  <a:schemeClr val="lt1"/>
                </a:solidFill>
                <a:latin typeface="DM Sans"/>
                <a:ea typeface="DM Sans"/>
                <a:cs typeface="DM Sans"/>
                <a:sym typeface="DM Sans"/>
              </a:endParaRPr>
            </a:p>
          </p:txBody>
        </p:sp>
      </p:grpSp>
      <p:grpSp>
        <p:nvGrpSpPr>
          <p:cNvPr id="17" name="Group 16">
            <a:extLst>
              <a:ext uri="{FF2B5EF4-FFF2-40B4-BE49-F238E27FC236}">
                <a16:creationId xmlns:a16="http://schemas.microsoft.com/office/drawing/2014/main" id="{C9316196-CC37-2F37-3E7E-551128B8FEE4}"/>
              </a:ext>
            </a:extLst>
          </p:cNvPr>
          <p:cNvGrpSpPr/>
          <p:nvPr/>
        </p:nvGrpSpPr>
        <p:grpSpPr>
          <a:xfrm>
            <a:off x="1313725" y="3743000"/>
            <a:ext cx="7637505" cy="642188"/>
            <a:chOff x="1077751" y="3320213"/>
            <a:chExt cx="7637505" cy="642188"/>
          </a:xfrm>
        </p:grpSpPr>
        <p:sp>
          <p:nvSpPr>
            <p:cNvPr id="10" name="Google Shape;750;p75">
              <a:extLst>
                <a:ext uri="{FF2B5EF4-FFF2-40B4-BE49-F238E27FC236}">
                  <a16:creationId xmlns:a16="http://schemas.microsoft.com/office/drawing/2014/main" id="{4F1CF522-B85F-C6CE-4148-106BD85A5019}"/>
                </a:ext>
              </a:extLst>
            </p:cNvPr>
            <p:cNvSpPr/>
            <p:nvPr/>
          </p:nvSpPr>
          <p:spPr>
            <a:xfrm>
              <a:off x="1438452" y="3320213"/>
              <a:ext cx="7276804" cy="642188"/>
            </a:xfrm>
            <a:prstGeom prst="roundRect">
              <a:avLst>
                <a:gd name="adj" fmla="val 16667"/>
              </a:avLst>
            </a:prstGeom>
            <a:solidFill>
              <a:srgbClr val="B897F3"/>
            </a:solidFill>
            <a:ln>
              <a:noFill/>
            </a:ln>
          </p:spPr>
          <p:txBody>
            <a:bodyPr spcFirstLastPara="1" wrap="square" lIns="68569" tIns="68569" rIns="68569" bIns="68569" anchor="t" anchorCtr="0">
              <a:noAutofit/>
            </a:bodyPr>
            <a:lstStyle/>
            <a:p>
              <a:pPr marL="54000">
                <a:lnSpc>
                  <a:spcPct val="130000"/>
                </a:lnSpc>
              </a:pPr>
              <a:r>
                <a:rPr lang="en-US" sz="1050" b="1" dirty="0" err="1">
                  <a:latin typeface="Raleway"/>
                </a:rPr>
                <a:t>Agradecimentos</a:t>
              </a:r>
              <a:r>
                <a:rPr lang="en-US" sz="1050" b="1" dirty="0">
                  <a:latin typeface="Raleway"/>
                </a:rPr>
                <a:t> a </a:t>
              </a:r>
              <a:r>
                <a:rPr lang="en-US" sz="1050" b="1" dirty="0" err="1">
                  <a:latin typeface="Raleway"/>
                </a:rPr>
                <a:t>equipe</a:t>
              </a:r>
              <a:r>
                <a:rPr lang="en-US" sz="1050" b="1" dirty="0">
                  <a:latin typeface="Raleway"/>
                </a:rPr>
                <a:t> </a:t>
              </a:r>
              <a:r>
                <a:rPr lang="en-US" sz="1050" b="1" dirty="0" err="1">
                  <a:latin typeface="Raleway"/>
                </a:rPr>
                <a:t>técnica</a:t>
              </a:r>
              <a:r>
                <a:rPr lang="en-US" sz="1050" b="1" dirty="0">
                  <a:latin typeface="Raleway"/>
                </a:rPr>
                <a:t> da </a:t>
              </a:r>
              <a:r>
                <a:rPr lang="en-US" sz="1050" b="1" dirty="0" err="1">
                  <a:latin typeface="Raleway"/>
                </a:rPr>
                <a:t>Coordenação</a:t>
              </a:r>
              <a:r>
                <a:rPr lang="en-US" sz="1050" b="1" dirty="0">
                  <a:latin typeface="Raleway"/>
                </a:rPr>
                <a:t> </a:t>
              </a:r>
              <a:r>
                <a:rPr lang="en-US" sz="1050" b="1" dirty="0" err="1">
                  <a:latin typeface="Raleway"/>
                </a:rPr>
                <a:t>Geral</a:t>
              </a:r>
              <a:r>
                <a:rPr lang="en-US" sz="1050" b="1" dirty="0">
                  <a:latin typeface="Raleway"/>
                </a:rPr>
                <a:t> de </a:t>
              </a:r>
              <a:r>
                <a:rPr lang="en-US" sz="1050" b="1" dirty="0" err="1">
                  <a:latin typeface="Raleway"/>
                </a:rPr>
                <a:t>Inovação</a:t>
              </a:r>
              <a:r>
                <a:rPr lang="en-US" sz="1050" b="1" dirty="0">
                  <a:latin typeface="Raleway"/>
                </a:rPr>
                <a:t> e </a:t>
              </a:r>
              <a:r>
                <a:rPr lang="en-US" sz="1050" b="1" dirty="0" err="1">
                  <a:latin typeface="Raleway"/>
                </a:rPr>
                <a:t>Informática</a:t>
              </a:r>
              <a:r>
                <a:rPr lang="en-US" sz="1050" b="1" dirty="0">
                  <a:latin typeface="Raleway"/>
                </a:rPr>
                <a:t> </a:t>
              </a:r>
              <a:r>
                <a:rPr lang="en-US" sz="1050" b="1" dirty="0" err="1">
                  <a:latin typeface="Raleway"/>
                </a:rPr>
                <a:t>em</a:t>
              </a:r>
              <a:r>
                <a:rPr lang="en-US" sz="1050" b="1" dirty="0">
                  <a:latin typeface="Raleway"/>
                </a:rPr>
                <a:t> </a:t>
              </a:r>
              <a:r>
                <a:rPr lang="en-US" sz="1050" b="1" dirty="0" err="1">
                  <a:latin typeface="Raleway"/>
                </a:rPr>
                <a:t>Saúde</a:t>
              </a:r>
              <a:r>
                <a:rPr lang="en-US" sz="1050" b="1" dirty="0">
                  <a:latin typeface="Raleway"/>
                </a:rPr>
                <a:t> pela </a:t>
              </a:r>
              <a:r>
                <a:rPr lang="en-US" sz="1050" b="1" dirty="0" err="1">
                  <a:latin typeface="Raleway"/>
                </a:rPr>
                <a:t>parceria</a:t>
              </a:r>
              <a:r>
                <a:rPr lang="en-US" sz="1050" b="1" dirty="0">
                  <a:latin typeface="Raleway"/>
                </a:rPr>
                <a:t> </a:t>
              </a:r>
              <a:r>
                <a:rPr lang="en-US" sz="1050" b="1" dirty="0" err="1">
                  <a:latin typeface="Raleway"/>
                </a:rPr>
                <a:t>na</a:t>
              </a:r>
              <a:r>
                <a:rPr lang="en-US" sz="1050" b="1" dirty="0">
                  <a:latin typeface="Raleway"/>
                </a:rPr>
                <a:t>  </a:t>
              </a:r>
              <a:r>
                <a:rPr lang="en-US" sz="1050" b="1" dirty="0" err="1">
                  <a:latin typeface="Raleway"/>
                </a:rPr>
                <a:t>execução</a:t>
              </a:r>
              <a:r>
                <a:rPr lang="en-US" sz="1050" b="1" dirty="0">
                  <a:latin typeface="Raleway"/>
                </a:rPr>
                <a:t> e </a:t>
              </a:r>
              <a:r>
                <a:rPr lang="en-US" sz="1050" b="1" dirty="0" err="1">
                  <a:latin typeface="Raleway"/>
                </a:rPr>
                <a:t>gestão</a:t>
              </a:r>
              <a:r>
                <a:rPr lang="en-US" sz="1050" b="1" dirty="0">
                  <a:latin typeface="Raleway"/>
                </a:rPr>
                <a:t> </a:t>
              </a:r>
              <a:r>
                <a:rPr lang="en-US" sz="1050" b="1" dirty="0" err="1">
                  <a:latin typeface="Raleway"/>
                </a:rPr>
                <a:t>deste</a:t>
              </a:r>
              <a:r>
                <a:rPr lang="en-US" sz="1050" b="1" dirty="0">
                  <a:latin typeface="Raleway"/>
                </a:rPr>
                <a:t> </a:t>
              </a:r>
              <a:r>
                <a:rPr lang="en-US" sz="1050" b="1" dirty="0" err="1">
                  <a:latin typeface="Raleway"/>
                </a:rPr>
                <a:t>projeto</a:t>
              </a:r>
              <a:endParaRPr lang="en-US" sz="1050" b="1" dirty="0">
                <a:latin typeface="Raleway"/>
              </a:endParaRPr>
            </a:p>
            <a:p>
              <a:pPr marL="54000">
                <a:lnSpc>
                  <a:spcPct val="130000"/>
                </a:lnSpc>
              </a:pPr>
              <a:endParaRPr lang="en-US" sz="1050" b="1" dirty="0">
                <a:latin typeface="Raleway"/>
              </a:endParaRPr>
            </a:p>
          </p:txBody>
        </p:sp>
        <p:sp>
          <p:nvSpPr>
            <p:cNvPr id="11" name="Google Shape;751;p75">
              <a:extLst>
                <a:ext uri="{FF2B5EF4-FFF2-40B4-BE49-F238E27FC236}">
                  <a16:creationId xmlns:a16="http://schemas.microsoft.com/office/drawing/2014/main" id="{B20787CD-5F44-AC99-8DF3-06A337FF0275}"/>
                </a:ext>
              </a:extLst>
            </p:cNvPr>
            <p:cNvSpPr/>
            <p:nvPr/>
          </p:nvSpPr>
          <p:spPr>
            <a:xfrm>
              <a:off x="1077751" y="3389513"/>
              <a:ext cx="431100" cy="431100"/>
            </a:xfrm>
            <a:prstGeom prst="ellipse">
              <a:avLst/>
            </a:prstGeom>
            <a:solidFill>
              <a:srgbClr val="7030A0"/>
            </a:solidFill>
            <a:ln w="38100" cap="flat" cmpd="sng">
              <a:solidFill>
                <a:schemeClr val="lt1"/>
              </a:solidFill>
              <a:prstDash val="solid"/>
              <a:round/>
              <a:headEnd type="none" w="sm" len="sm"/>
              <a:tailEnd type="none" w="sm" len="sm"/>
            </a:ln>
          </p:spPr>
          <p:txBody>
            <a:bodyPr spcFirstLastPara="1" wrap="square" lIns="68569" tIns="68569" rIns="68569" bIns="68569" anchor="ctr" anchorCtr="0">
              <a:noAutofit/>
            </a:bodyPr>
            <a:lstStyle/>
            <a:p>
              <a:pPr algn="ctr"/>
              <a:r>
                <a:rPr lang="pt-BR" sz="2100" b="1" dirty="0">
                  <a:solidFill>
                    <a:schemeClr val="lt1"/>
                  </a:solidFill>
                  <a:latin typeface="DM Sans"/>
                  <a:ea typeface="DM Sans"/>
                  <a:cs typeface="DM Sans"/>
                  <a:sym typeface="DM Sans"/>
                </a:rPr>
                <a:t>4</a:t>
              </a:r>
              <a:endParaRPr sz="2100" b="1" dirty="0">
                <a:solidFill>
                  <a:schemeClr val="lt1"/>
                </a:solidFill>
                <a:latin typeface="DM Sans"/>
                <a:ea typeface="DM Sans"/>
                <a:cs typeface="DM Sans"/>
                <a:sym typeface="DM Sans"/>
              </a:endParaRPr>
            </a:p>
          </p:txBody>
        </p:sp>
      </p:grpSp>
      <p:sp>
        <p:nvSpPr>
          <p:cNvPr id="19" name="CaixaDeTexto 13">
            <a:extLst>
              <a:ext uri="{FF2B5EF4-FFF2-40B4-BE49-F238E27FC236}">
                <a16:creationId xmlns:a16="http://schemas.microsoft.com/office/drawing/2014/main" id="{710F4239-6EA6-B922-9F0B-04813EE7BEDE}"/>
              </a:ext>
            </a:extLst>
          </p:cNvPr>
          <p:cNvSpPr txBox="1"/>
          <p:nvPr/>
        </p:nvSpPr>
        <p:spPr>
          <a:xfrm>
            <a:off x="3172178" y="306887"/>
            <a:ext cx="5481188" cy="323165"/>
          </a:xfrm>
          <a:prstGeom prst="rect">
            <a:avLst/>
          </a:prstGeom>
          <a:noFill/>
        </p:spPr>
        <p:txBody>
          <a:bodyPr wrap="square" rtlCol="0">
            <a:spAutoFit/>
          </a:bodyPr>
          <a:lstStyle/>
          <a:p>
            <a:pPr algn="r"/>
            <a:r>
              <a:rPr lang="pt-BR" sz="1500" b="1" cap="all" dirty="0">
                <a:solidFill>
                  <a:srgbClr val="8E60C0"/>
                </a:solidFill>
                <a:latin typeface="Gotham Black" pitchFamily="50" charset="0"/>
              </a:rPr>
              <a:t>Considerações Finais</a:t>
            </a:r>
            <a:endParaRPr lang="pt-BR" sz="1500" cap="all" dirty="0">
              <a:solidFill>
                <a:srgbClr val="8E60C0"/>
              </a:solidFill>
              <a:latin typeface="Gotham" panose="02000504050000020004" pitchFamily="2" charset="0"/>
            </a:endParaRPr>
          </a:p>
        </p:txBody>
      </p:sp>
    </p:spTree>
    <p:extLst>
      <p:ext uri="{BB962C8B-B14F-4D97-AF65-F5344CB8AC3E}">
        <p14:creationId xmlns:p14="http://schemas.microsoft.com/office/powerpoint/2010/main" val="202689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ABEE-FFA4-F525-EE92-540C56A321E9}"/>
              </a:ext>
            </a:extLst>
          </p:cNvPr>
          <p:cNvSpPr>
            <a:spLocks noGrp="1"/>
          </p:cNvSpPr>
          <p:nvPr>
            <p:ph type="title"/>
          </p:nvPr>
        </p:nvSpPr>
        <p:spPr>
          <a:xfrm>
            <a:off x="890085" y="129275"/>
            <a:ext cx="7886700" cy="994172"/>
          </a:xfrm>
        </p:spPr>
        <p:txBody>
          <a:bodyPr/>
          <a:lstStyle/>
          <a:p>
            <a:r>
              <a:rPr lang="en-BR" dirty="0">
                <a:solidFill>
                  <a:srgbClr val="7030A0"/>
                </a:solidFill>
                <a:latin typeface="Varela Round" pitchFamily="2" charset="-79"/>
                <a:cs typeface="Varela Round" pitchFamily="2" charset="-79"/>
              </a:rPr>
              <a:t>IPS –Brasil – objetivos específicos</a:t>
            </a:r>
          </a:p>
        </p:txBody>
      </p:sp>
      <p:sp>
        <p:nvSpPr>
          <p:cNvPr id="3" name="Content Placeholder 2">
            <a:extLst>
              <a:ext uri="{FF2B5EF4-FFF2-40B4-BE49-F238E27FC236}">
                <a16:creationId xmlns:a16="http://schemas.microsoft.com/office/drawing/2014/main" id="{60AB403E-CEF2-07EB-3CDD-F021728326BC}"/>
              </a:ext>
            </a:extLst>
          </p:cNvPr>
          <p:cNvSpPr>
            <a:spLocks noGrp="1"/>
          </p:cNvSpPr>
          <p:nvPr>
            <p:ph idx="1"/>
          </p:nvPr>
        </p:nvSpPr>
        <p:spPr>
          <a:xfrm>
            <a:off x="488373" y="940087"/>
            <a:ext cx="7886700" cy="3577052"/>
          </a:xfrm>
        </p:spPr>
        <p:txBody>
          <a:bodyPr>
            <a:normAutofit lnSpcReduction="10000"/>
          </a:bodyPr>
          <a:lstStyle/>
          <a:p>
            <a:pPr indent="-4572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Atualizar a Base de Dados da Ontologia Brasileira de Medicamentos</a:t>
            </a:r>
            <a:r>
              <a:rPr lang="pt-BR" sz="1400" dirty="0">
                <a:solidFill>
                  <a:srgbClr val="7030A0"/>
                </a:solidFill>
                <a:latin typeface="Varela Round" pitchFamily="2" charset="-79"/>
                <a:ea typeface="Arial" panose="020B0604020202020204" pitchFamily="34" charset="0"/>
                <a:cs typeface="Varela Round" pitchFamily="2" charset="-79"/>
              </a:rPr>
              <a:t>, com a inclusão de todos os produtos medicinais disponíveis na base da Câmara de Regulação do Mercado de Medicamentos (CMED) de maio de 2023 referentes ao elenco Hórus de maio de 2023 (componentes VTM, VMP, VMPP, AMP e </a:t>
            </a:r>
            <a:r>
              <a:rPr lang="pt-BR" sz="1400" dirty="0" err="1">
                <a:solidFill>
                  <a:srgbClr val="7030A0"/>
                </a:solidFill>
                <a:latin typeface="Varela Round" pitchFamily="2" charset="-79"/>
                <a:ea typeface="Arial" panose="020B0604020202020204" pitchFamily="34" charset="0"/>
                <a:cs typeface="Varela Round" pitchFamily="2" charset="-79"/>
              </a:rPr>
              <a:t>AMPPs</a:t>
            </a:r>
            <a:r>
              <a:rPr lang="pt-BR" sz="1400" dirty="0">
                <a:solidFill>
                  <a:srgbClr val="7030A0"/>
                </a:solidFill>
                <a:latin typeface="Varela Round" pitchFamily="2" charset="-79"/>
                <a:ea typeface="Arial" panose="020B0604020202020204" pitchFamily="34" charset="0"/>
                <a:cs typeface="Varela Round" pitchFamily="2" charset="-79"/>
              </a:rPr>
              <a:t>);</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Definir os perfis IPS HL7/FHIR para os componentes de Imunização, Exames, Alergias/Reações Adversas e Medicamentos</a:t>
            </a:r>
            <a:r>
              <a:rPr lang="pt-BR" sz="1400" dirty="0">
                <a:solidFill>
                  <a:srgbClr val="7030A0"/>
                </a:solidFill>
                <a:latin typeface="Varela Round" pitchFamily="2" charset="-79"/>
                <a:ea typeface="Arial" panose="020B0604020202020204" pitchFamily="34" charset="0"/>
                <a:cs typeface="Varela Round" pitchFamily="2" charset="-79"/>
              </a:rPr>
              <a:t> para a composição do Guia de Implementação (GI) IPS Brasil. Na falta de modelo lógico na RNDS para o componente, este será proposto pelo projeto;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gn="just">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Realizar provas de conceito (POC)</a:t>
            </a:r>
            <a:r>
              <a:rPr lang="pt-BR" sz="1400" dirty="0">
                <a:solidFill>
                  <a:srgbClr val="7030A0"/>
                </a:solidFill>
                <a:latin typeface="Varela Round" pitchFamily="2" charset="-79"/>
                <a:ea typeface="Arial" panose="020B0604020202020204" pitchFamily="34" charset="0"/>
                <a:cs typeface="Varela Round" pitchFamily="2" charset="-79"/>
              </a:rPr>
              <a:t>: Realização de testes de conformidade para os casos de teste especificados – Exames COVID-19 e </a:t>
            </a:r>
            <a:r>
              <a:rPr lang="pt-BR" sz="1400" dirty="0" err="1">
                <a:solidFill>
                  <a:srgbClr val="7030A0"/>
                </a:solidFill>
                <a:latin typeface="Varela Round" pitchFamily="2" charset="-79"/>
                <a:ea typeface="Arial" panose="020B0604020202020204" pitchFamily="34" charset="0"/>
                <a:cs typeface="Varela Round" pitchFamily="2" charset="-79"/>
              </a:rPr>
              <a:t>Monkeypox</a:t>
            </a:r>
            <a:r>
              <a:rPr lang="pt-BR" sz="1400" dirty="0">
                <a:solidFill>
                  <a:srgbClr val="7030A0"/>
                </a:solidFill>
                <a:latin typeface="Varela Round" pitchFamily="2" charset="-79"/>
                <a:ea typeface="Arial" panose="020B0604020202020204" pitchFamily="34" charset="0"/>
                <a:cs typeface="Varela Round" pitchFamily="2" charset="-79"/>
              </a:rPr>
              <a:t> e Registro de Imunização;</a:t>
            </a:r>
            <a:endParaRPr lang="en-BR" sz="1400" dirty="0">
              <a:solidFill>
                <a:srgbClr val="7030A0"/>
              </a:solidFill>
              <a:latin typeface="Varela Round" pitchFamily="2" charset="-79"/>
              <a:ea typeface="Arial" panose="020B0604020202020204" pitchFamily="34" charset="0"/>
              <a:cs typeface="Varela Round" pitchFamily="2" charset="-79"/>
            </a:endParaRPr>
          </a:p>
          <a:p>
            <a:pPr marL="342900">
              <a:lnSpc>
                <a:spcPct val="110000"/>
              </a:lnSpc>
              <a:spcBef>
                <a:spcPts val="1200"/>
              </a:spcBef>
              <a:buClr>
                <a:srgbClr val="7030A0"/>
              </a:buClr>
              <a:buSzPct val="100000"/>
              <a:buFont typeface="+mj-lt"/>
              <a:buAutoNum type="alphaLcPeriod" startAt="3"/>
            </a:pPr>
            <a:r>
              <a:rPr lang="pt-BR" sz="1400" b="1" dirty="0">
                <a:solidFill>
                  <a:srgbClr val="7030A0"/>
                </a:solidFill>
                <a:latin typeface="Varela Round" pitchFamily="2" charset="-79"/>
                <a:ea typeface="Arial" panose="020B0604020202020204" pitchFamily="34" charset="0"/>
                <a:cs typeface="Varela Round" pitchFamily="2" charset="-79"/>
              </a:rPr>
              <a:t>Publicação do guia de implementação como draft em domínio do Ministério da Saúde</a:t>
            </a:r>
            <a:r>
              <a:rPr lang="pt-BR" sz="1400" dirty="0">
                <a:solidFill>
                  <a:srgbClr val="7030A0"/>
                </a:solidFill>
                <a:latin typeface="Varela Round" pitchFamily="2" charset="-79"/>
                <a:ea typeface="Arial" panose="020B0604020202020204" pitchFamily="34" charset="0"/>
                <a:cs typeface="Varela Round" pitchFamily="2" charset="-79"/>
              </a:rPr>
              <a:t>. Internalização dos modelos propostos em “</a:t>
            </a:r>
            <a:r>
              <a:rPr lang="pt-BR" sz="1400" i="1" dirty="0" err="1">
                <a:solidFill>
                  <a:srgbClr val="7030A0"/>
                </a:solidFill>
                <a:latin typeface="Varela Round" pitchFamily="2" charset="-79"/>
                <a:ea typeface="Arial" panose="020B0604020202020204" pitchFamily="34" charset="0"/>
                <a:cs typeface="Varela Round" pitchFamily="2" charset="-79"/>
              </a:rPr>
              <a:t>conectathon</a:t>
            </a:r>
            <a:r>
              <a:rPr lang="pt-BR" sz="1400" dirty="0">
                <a:solidFill>
                  <a:srgbClr val="7030A0"/>
                </a:solidFill>
                <a:latin typeface="Varela Round" pitchFamily="2" charset="-79"/>
                <a:ea typeface="Arial" panose="020B0604020202020204" pitchFamily="34" charset="0"/>
                <a:cs typeface="Varela Round" pitchFamily="2" charset="-79"/>
              </a:rPr>
              <a:t>” interna no Ministério da Saúde como prova de conceito desses modelos;</a:t>
            </a:r>
            <a:endParaRPr lang="en-BR" sz="1400" dirty="0">
              <a:solidFill>
                <a:srgbClr val="7030A0"/>
              </a:solidFill>
              <a:latin typeface="Varela Round" pitchFamily="2" charset="-79"/>
              <a:ea typeface="Arial" panose="020B0604020202020204" pitchFamily="34" charset="0"/>
              <a:cs typeface="Varela Round" pitchFamily="2" charset="-79"/>
            </a:endParaRPr>
          </a:p>
          <a:p>
            <a:endParaRPr lang="en-BR" dirty="0"/>
          </a:p>
        </p:txBody>
      </p:sp>
      <p:grpSp>
        <p:nvGrpSpPr>
          <p:cNvPr id="4" name="Google Shape;73;p15">
            <a:extLst>
              <a:ext uri="{FF2B5EF4-FFF2-40B4-BE49-F238E27FC236}">
                <a16:creationId xmlns:a16="http://schemas.microsoft.com/office/drawing/2014/main" id="{D77A3B12-4636-537F-C9E9-CFA2E37446F6}"/>
              </a:ext>
            </a:extLst>
          </p:cNvPr>
          <p:cNvGrpSpPr/>
          <p:nvPr/>
        </p:nvGrpSpPr>
        <p:grpSpPr>
          <a:xfrm>
            <a:off x="0" y="4585144"/>
            <a:ext cx="8449056" cy="596954"/>
            <a:chOff x="0" y="4474098"/>
            <a:chExt cx="9144000" cy="708000"/>
          </a:xfrm>
        </p:grpSpPr>
        <p:sp>
          <p:nvSpPr>
            <p:cNvPr id="5" name="Google Shape;74;p15">
              <a:extLst>
                <a:ext uri="{FF2B5EF4-FFF2-40B4-BE49-F238E27FC236}">
                  <a16:creationId xmlns:a16="http://schemas.microsoft.com/office/drawing/2014/main" id="{EA3A59F8-87AE-E411-5CED-B1F1588E1314}"/>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75;p15">
              <a:extLst>
                <a:ext uri="{FF2B5EF4-FFF2-40B4-BE49-F238E27FC236}">
                  <a16:creationId xmlns:a16="http://schemas.microsoft.com/office/drawing/2014/main" id="{D1B6A2E1-9543-7262-34F2-46750E15C696}"/>
                </a:ext>
              </a:extLst>
            </p:cNvPr>
            <p:cNvGrpSpPr/>
            <p:nvPr/>
          </p:nvGrpSpPr>
          <p:grpSpPr>
            <a:xfrm>
              <a:off x="5592275" y="4645600"/>
              <a:ext cx="1343375" cy="533264"/>
              <a:chOff x="7676800" y="4493200"/>
              <a:chExt cx="1343375" cy="533264"/>
            </a:xfrm>
          </p:grpSpPr>
          <p:sp>
            <p:nvSpPr>
              <p:cNvPr id="9" name="Google Shape;76;p15">
                <a:extLst>
                  <a:ext uri="{FF2B5EF4-FFF2-40B4-BE49-F238E27FC236}">
                    <a16:creationId xmlns:a16="http://schemas.microsoft.com/office/drawing/2014/main" id="{8E558AD4-105F-381A-30EA-D18A9BC8A3A5}"/>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7;p15">
                <a:extLst>
                  <a:ext uri="{FF2B5EF4-FFF2-40B4-BE49-F238E27FC236}">
                    <a16:creationId xmlns:a16="http://schemas.microsoft.com/office/drawing/2014/main" id="{19AC2378-74BC-D29E-97FC-431ED390B527}"/>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1" name="Google Shape;78;p15">
                <a:extLst>
                  <a:ext uri="{FF2B5EF4-FFF2-40B4-BE49-F238E27FC236}">
                    <a16:creationId xmlns:a16="http://schemas.microsoft.com/office/drawing/2014/main" id="{A2D8E644-EB16-0C8E-680F-493A1DE692DC}"/>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7" name="Google Shape;79;p15">
              <a:extLst>
                <a:ext uri="{FF2B5EF4-FFF2-40B4-BE49-F238E27FC236}">
                  <a16:creationId xmlns:a16="http://schemas.microsoft.com/office/drawing/2014/main" id="{EBF71C0A-C67D-C8AB-ED3B-44E3383C8763}"/>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8" name="Google Shape;80;p15">
              <a:extLst>
                <a:ext uri="{FF2B5EF4-FFF2-40B4-BE49-F238E27FC236}">
                  <a16:creationId xmlns:a16="http://schemas.microsoft.com/office/drawing/2014/main" id="{2C088D0D-4B89-AA99-3180-552F16AD052C}"/>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2359389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F41B9-BEA4-9814-ED04-A0A4A45715F0}"/>
              </a:ext>
            </a:extLst>
          </p:cNvPr>
          <p:cNvSpPr>
            <a:spLocks noGrp="1"/>
          </p:cNvSpPr>
          <p:nvPr>
            <p:ph type="title"/>
          </p:nvPr>
        </p:nvSpPr>
        <p:spPr>
          <a:xfrm>
            <a:off x="5975130" y="236483"/>
            <a:ext cx="2932387" cy="4682358"/>
          </a:xfrm>
        </p:spPr>
        <p:txBody>
          <a:bodyPr>
            <a:normAutofit/>
          </a:bodyPr>
          <a:lstStyle/>
          <a:p>
            <a:r>
              <a:rPr lang="en-BR" sz="3200" i="1" dirty="0">
                <a:solidFill>
                  <a:srgbClr val="7030A0"/>
                </a:solidFill>
              </a:rPr>
              <a:t>Que as sementes que plantamos em 2023 possam florescer em 2024!!!</a:t>
            </a:r>
          </a:p>
        </p:txBody>
      </p:sp>
      <p:pic>
        <p:nvPicPr>
          <p:cNvPr id="3" name="Picture 2">
            <a:extLst>
              <a:ext uri="{FF2B5EF4-FFF2-40B4-BE49-F238E27FC236}">
                <a16:creationId xmlns:a16="http://schemas.microsoft.com/office/drawing/2014/main" id="{7C046BFF-04A9-CA6B-F46C-A7A747468372}"/>
              </a:ext>
            </a:extLst>
          </p:cNvPr>
          <p:cNvPicPr>
            <a:picLocks noChangeAspect="1"/>
          </p:cNvPicPr>
          <p:nvPr/>
        </p:nvPicPr>
        <p:blipFill>
          <a:blip r:embed="rId2"/>
          <a:stretch>
            <a:fillRect/>
          </a:stretch>
        </p:blipFill>
        <p:spPr>
          <a:xfrm>
            <a:off x="47297" y="0"/>
            <a:ext cx="5754183" cy="5143500"/>
          </a:xfrm>
          <a:prstGeom prst="rect">
            <a:avLst/>
          </a:prstGeom>
        </p:spPr>
      </p:pic>
    </p:spTree>
    <p:extLst>
      <p:ext uri="{BB962C8B-B14F-4D97-AF65-F5344CB8AC3E}">
        <p14:creationId xmlns:p14="http://schemas.microsoft.com/office/powerpoint/2010/main" val="21957764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2" name="Imagem 2">
            <a:extLst>
              <a:ext uri="{FF2B5EF4-FFF2-40B4-BE49-F238E27FC236}">
                <a16:creationId xmlns:a16="http://schemas.microsoft.com/office/drawing/2014/main" id="{177C4644-172A-A26F-8894-A65654FF4E05}"/>
              </a:ext>
            </a:extLst>
          </p:cNvPr>
          <p:cNvPicPr>
            <a:picLocks noChangeAspect="1"/>
          </p:cNvPicPr>
          <p:nvPr/>
        </p:nvPicPr>
        <p:blipFill rotWithShape="1">
          <a:blip r:embed="rId3"/>
          <a:srcRect r="484" b="19412"/>
          <a:stretch/>
        </p:blipFill>
        <p:spPr>
          <a:xfrm>
            <a:off x="-2157" y="-13445"/>
            <a:ext cx="9415389" cy="5257716"/>
          </a:xfrm>
          <a:prstGeom prst="rect">
            <a:avLst/>
          </a:prstGeom>
        </p:spPr>
      </p:pic>
      <p:sp>
        <p:nvSpPr>
          <p:cNvPr id="98" name="Google Shape;98;p17"/>
          <p:cNvSpPr/>
          <p:nvPr/>
        </p:nvSpPr>
        <p:spPr>
          <a:xfrm>
            <a:off x="1258" y="-10944"/>
            <a:ext cx="9413575" cy="5251630"/>
          </a:xfrm>
          <a:prstGeom prst="rect">
            <a:avLst/>
          </a:prstGeom>
          <a:solidFill>
            <a:srgbClr val="D9D2E9">
              <a:alpha val="84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7"/>
          <p:cNvSpPr/>
          <p:nvPr/>
        </p:nvSpPr>
        <p:spPr>
          <a:xfrm>
            <a:off x="5198373" y="2073907"/>
            <a:ext cx="629100" cy="611400"/>
          </a:xfrm>
          <a:prstGeom prst="roundRect">
            <a:avLst>
              <a:gd name="adj" fmla="val 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txBox="1"/>
          <p:nvPr/>
        </p:nvSpPr>
        <p:spPr>
          <a:xfrm>
            <a:off x="3287958" y="2244588"/>
            <a:ext cx="2433000" cy="825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3600">
                <a:solidFill>
                  <a:srgbClr val="FFFFFF"/>
                </a:solidFill>
                <a:latin typeface="Sniglet"/>
                <a:ea typeface="Sniglet"/>
                <a:cs typeface="Sniglet"/>
                <a:sym typeface="Sniglet"/>
              </a:rPr>
              <a:t>digital</a:t>
            </a:r>
            <a:endParaRPr sz="3600">
              <a:solidFill>
                <a:srgbClr val="FFFFFF"/>
              </a:solidFill>
              <a:latin typeface="Sniglet"/>
              <a:ea typeface="Sniglet"/>
              <a:cs typeface="Sniglet"/>
              <a:sym typeface="Sniglet"/>
            </a:endParaRPr>
          </a:p>
          <a:p>
            <a:pPr marL="0" lvl="0" indent="0" algn="ctr" rtl="0">
              <a:lnSpc>
                <a:spcPct val="80000"/>
              </a:lnSpc>
              <a:spcBef>
                <a:spcPts val="0"/>
              </a:spcBef>
              <a:spcAft>
                <a:spcPts val="0"/>
              </a:spcAft>
              <a:buNone/>
            </a:pPr>
            <a:endParaRPr sz="1600">
              <a:solidFill>
                <a:srgbClr val="FFFFFF"/>
              </a:solidFill>
              <a:latin typeface="Capriola"/>
              <a:ea typeface="Capriola"/>
              <a:cs typeface="Capriola"/>
              <a:sym typeface="Capriola"/>
            </a:endParaRPr>
          </a:p>
        </p:txBody>
      </p:sp>
      <p:sp>
        <p:nvSpPr>
          <p:cNvPr id="101" name="Google Shape;101;p17"/>
          <p:cNvSpPr txBox="1"/>
          <p:nvPr/>
        </p:nvSpPr>
        <p:spPr>
          <a:xfrm>
            <a:off x="4416025" y="2685313"/>
            <a:ext cx="1440000" cy="2832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800">
                <a:solidFill>
                  <a:srgbClr val="FFFFFF"/>
                </a:solidFill>
                <a:latin typeface="Varela Round"/>
                <a:ea typeface="Varela Round"/>
                <a:cs typeface="Varela Round"/>
                <a:sym typeface="Varela Round"/>
              </a:rPr>
              <a:t>PORTFÓLIO</a:t>
            </a:r>
            <a:endParaRPr sz="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C9AFF"/>
        </a:solidFill>
        <a:effectLst/>
      </p:bgPr>
    </p:bg>
    <p:spTree>
      <p:nvGrpSpPr>
        <p:cNvPr id="1" name="Shape 375"/>
        <p:cNvGrpSpPr/>
        <p:nvPr/>
      </p:nvGrpSpPr>
      <p:grpSpPr>
        <a:xfrm>
          <a:off x="0" y="0"/>
          <a:ext cx="0" cy="0"/>
          <a:chOff x="0" y="0"/>
          <a:chExt cx="0" cy="0"/>
        </a:xfrm>
      </p:grpSpPr>
      <p:sp>
        <p:nvSpPr>
          <p:cNvPr id="376" name="Google Shape;376;p52"/>
          <p:cNvSpPr/>
          <p:nvPr/>
        </p:nvSpPr>
        <p:spPr>
          <a:xfrm>
            <a:off x="2540000" y="2773316"/>
            <a:ext cx="2415824" cy="2742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77" name="Google Shape;377;p52"/>
          <p:cNvSpPr txBox="1"/>
          <p:nvPr/>
        </p:nvSpPr>
        <p:spPr>
          <a:xfrm>
            <a:off x="1112129" y="2279795"/>
            <a:ext cx="7504332" cy="378998"/>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pt-BR" sz="5240" b="1" dirty="0" smtClean="0">
                <a:solidFill>
                  <a:srgbClr val="7030A0"/>
                </a:solidFill>
                <a:latin typeface="Raleway"/>
                <a:ea typeface="Raleway"/>
                <a:cs typeface="Raleway"/>
                <a:sym typeface="Raleway"/>
              </a:rPr>
              <a:t>A</a:t>
            </a:r>
            <a:r>
              <a:rPr lang="pt-BR" sz="5240" b="1" dirty="0" smtClean="0">
                <a:solidFill>
                  <a:srgbClr val="7030A0"/>
                </a:solidFill>
                <a:latin typeface="Raleway"/>
                <a:ea typeface="Raleway"/>
                <a:cs typeface="Raleway"/>
                <a:sym typeface="Raleway"/>
              </a:rPr>
              <a:t>tualizações </a:t>
            </a:r>
            <a:r>
              <a:rPr lang="pt-BR" sz="5240" b="1" dirty="0">
                <a:solidFill>
                  <a:srgbClr val="7030A0"/>
                </a:solidFill>
                <a:latin typeface="Raleway"/>
                <a:ea typeface="Raleway"/>
                <a:cs typeface="Raleway"/>
                <a:sym typeface="Raleway"/>
              </a:rPr>
              <a:t>da OBM</a:t>
            </a:r>
            <a:endParaRPr sz="5240" b="1" dirty="0">
              <a:solidFill>
                <a:srgbClr val="7030A0"/>
              </a:solidFill>
              <a:latin typeface="Raleway"/>
              <a:ea typeface="Raleway"/>
              <a:cs typeface="Raleway"/>
              <a:sym typeface="Raleway"/>
            </a:endParaRPr>
          </a:p>
          <a:p>
            <a:pPr marL="0" lvl="0" indent="0" algn="ctr" rtl="0">
              <a:spcBef>
                <a:spcPts val="0"/>
              </a:spcBef>
              <a:spcAft>
                <a:spcPts val="0"/>
              </a:spcAft>
              <a:buNone/>
            </a:pPr>
            <a:endParaRPr sz="100" dirty="0">
              <a:solidFill>
                <a:srgbClr val="1155CC"/>
              </a:solidFill>
              <a:latin typeface="Raleway"/>
              <a:ea typeface="Raleway"/>
              <a:cs typeface="Raleway"/>
              <a:sym typeface="Raleway"/>
            </a:endParaRPr>
          </a:p>
        </p:txBody>
      </p:sp>
    </p:spTree>
    <p:extLst>
      <p:ext uri="{BB962C8B-B14F-4D97-AF65-F5344CB8AC3E}">
        <p14:creationId xmlns:p14="http://schemas.microsoft.com/office/powerpoint/2010/main" val="251062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cxnSp>
        <p:nvCxnSpPr>
          <p:cNvPr id="4" name="Conector reto 3">
            <a:extLst>
              <a:ext uri="{FF2B5EF4-FFF2-40B4-BE49-F238E27FC236}">
                <a16:creationId xmlns:a16="http://schemas.microsoft.com/office/drawing/2014/main" id="{88192C02-B800-45A3-8999-BCAB08760FFC}"/>
              </a:ext>
            </a:extLst>
          </p:cNvPr>
          <p:cNvCxnSpPr>
            <a:cxnSpLocks/>
            <a:stCxn id="12" idx="3"/>
            <a:endCxn id="13" idx="1"/>
          </p:cNvCxnSpPr>
          <p:nvPr/>
        </p:nvCxnSpPr>
        <p:spPr bwMode="auto">
          <a:xfrm>
            <a:off x="5191550" y="2950426"/>
            <a:ext cx="0" cy="532209"/>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7" name="Conector reto 6">
            <a:extLst>
              <a:ext uri="{FF2B5EF4-FFF2-40B4-BE49-F238E27FC236}">
                <a16:creationId xmlns:a16="http://schemas.microsoft.com/office/drawing/2014/main" id="{64B0A66D-24B2-47A6-BC16-361625E2787C}"/>
              </a:ext>
            </a:extLst>
          </p:cNvPr>
          <p:cNvCxnSpPr>
            <a:cxnSpLocks/>
            <a:stCxn id="9" idx="3"/>
            <a:endCxn id="10" idx="1"/>
          </p:cNvCxnSpPr>
          <p:nvPr/>
        </p:nvCxnSpPr>
        <p:spPr bwMode="auto">
          <a:xfrm>
            <a:off x="2767437" y="1859814"/>
            <a:ext cx="0" cy="497681"/>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8" name="Conector reto 7">
            <a:extLst>
              <a:ext uri="{FF2B5EF4-FFF2-40B4-BE49-F238E27FC236}">
                <a16:creationId xmlns:a16="http://schemas.microsoft.com/office/drawing/2014/main" id="{88FDA030-F5C6-482A-810D-E2D43F07AE2A}"/>
              </a:ext>
            </a:extLst>
          </p:cNvPr>
          <p:cNvCxnSpPr>
            <a:cxnSpLocks/>
            <a:stCxn id="10" idx="3"/>
            <a:endCxn id="11" idx="1"/>
          </p:cNvCxnSpPr>
          <p:nvPr/>
        </p:nvCxnSpPr>
        <p:spPr bwMode="auto">
          <a:xfrm>
            <a:off x="2767437" y="2943282"/>
            <a:ext cx="0" cy="534590"/>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9" name="Cubo 8">
            <a:extLst>
              <a:ext uri="{FF2B5EF4-FFF2-40B4-BE49-F238E27FC236}">
                <a16:creationId xmlns:a16="http://schemas.microsoft.com/office/drawing/2014/main" id="{C84CDC09-E466-4C8F-A65A-EEAFC90F64A0}"/>
              </a:ext>
            </a:extLst>
          </p:cNvPr>
          <p:cNvSpPr/>
          <p:nvPr/>
        </p:nvSpPr>
        <p:spPr bwMode="auto">
          <a:xfrm>
            <a:off x="2047192" y="1078763"/>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VTM</a:t>
            </a:r>
          </a:p>
          <a:p>
            <a:pPr algn="ctr">
              <a:defRPr/>
            </a:pPr>
            <a:r>
              <a:rPr lang="pt-BR" sz="1050" b="1" dirty="0">
                <a:solidFill>
                  <a:srgbClr val="004F9A"/>
                </a:solidFill>
              </a:rPr>
              <a:t>“Princípio Ativo Virtual”</a:t>
            </a:r>
          </a:p>
        </p:txBody>
      </p:sp>
      <p:sp>
        <p:nvSpPr>
          <p:cNvPr id="10" name="Cubo 9">
            <a:extLst>
              <a:ext uri="{FF2B5EF4-FFF2-40B4-BE49-F238E27FC236}">
                <a16:creationId xmlns:a16="http://schemas.microsoft.com/office/drawing/2014/main" id="{F5DDB48C-0FDE-4DD7-95BA-316D60A91E2B}"/>
              </a:ext>
            </a:extLst>
          </p:cNvPr>
          <p:cNvSpPr/>
          <p:nvPr/>
        </p:nvSpPr>
        <p:spPr bwMode="auto">
          <a:xfrm>
            <a:off x="2047192" y="216223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a:t>
            </a:r>
          </a:p>
          <a:p>
            <a:pPr algn="ctr">
              <a:defRPr/>
            </a:pPr>
            <a:r>
              <a:rPr lang="pt-BR" sz="1050" b="1" dirty="0">
                <a:solidFill>
                  <a:srgbClr val="004F9A"/>
                </a:solidFill>
              </a:rPr>
              <a:t>“Produto Medicinal Virtual”</a:t>
            </a:r>
          </a:p>
        </p:txBody>
      </p:sp>
      <p:sp>
        <p:nvSpPr>
          <p:cNvPr id="11" name="Cubo 10">
            <a:extLst>
              <a:ext uri="{FF2B5EF4-FFF2-40B4-BE49-F238E27FC236}">
                <a16:creationId xmlns:a16="http://schemas.microsoft.com/office/drawing/2014/main" id="{924D18D8-F496-40A6-A989-3C576C3EFD6C}"/>
              </a:ext>
            </a:extLst>
          </p:cNvPr>
          <p:cNvSpPr/>
          <p:nvPr/>
        </p:nvSpPr>
        <p:spPr bwMode="auto">
          <a:xfrm>
            <a:off x="2047192" y="3282610"/>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VMPP</a:t>
            </a:r>
            <a:endParaRPr lang="pt-BR" sz="1050" b="1" dirty="0">
              <a:solidFill>
                <a:srgbClr val="C00000"/>
              </a:solidFill>
            </a:endParaRPr>
          </a:p>
          <a:p>
            <a:pPr algn="ctr">
              <a:defRPr/>
            </a:pPr>
            <a:r>
              <a:rPr lang="pt-BR" sz="900" b="1" dirty="0">
                <a:solidFill>
                  <a:srgbClr val="004F9A"/>
                </a:solidFill>
              </a:rPr>
              <a:t>“Produto Medicinal Virtual com Apresentação”</a:t>
            </a:r>
          </a:p>
        </p:txBody>
      </p:sp>
      <p:sp>
        <p:nvSpPr>
          <p:cNvPr id="12" name="Cubo 11">
            <a:extLst>
              <a:ext uri="{FF2B5EF4-FFF2-40B4-BE49-F238E27FC236}">
                <a16:creationId xmlns:a16="http://schemas.microsoft.com/office/drawing/2014/main" id="{7BEA7E70-4F22-4736-81EC-485EEB81910A}"/>
              </a:ext>
            </a:extLst>
          </p:cNvPr>
          <p:cNvSpPr/>
          <p:nvPr/>
        </p:nvSpPr>
        <p:spPr bwMode="auto">
          <a:xfrm>
            <a:off x="4471305" y="2169376"/>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a:t>
            </a:r>
          </a:p>
          <a:p>
            <a:pPr algn="ctr">
              <a:defRPr/>
            </a:pPr>
            <a:r>
              <a:rPr lang="pt-BR" sz="1050" b="1" dirty="0">
                <a:solidFill>
                  <a:srgbClr val="004F9A"/>
                </a:solidFill>
              </a:rPr>
              <a:t>“Produto Medicinal Comercial”</a:t>
            </a:r>
          </a:p>
        </p:txBody>
      </p:sp>
      <p:sp>
        <p:nvSpPr>
          <p:cNvPr id="13" name="Cubo 12">
            <a:extLst>
              <a:ext uri="{FF2B5EF4-FFF2-40B4-BE49-F238E27FC236}">
                <a16:creationId xmlns:a16="http://schemas.microsoft.com/office/drawing/2014/main" id="{1A6C75E8-5F70-44E6-BA64-A53E85812D81}"/>
              </a:ext>
            </a:extLst>
          </p:cNvPr>
          <p:cNvSpPr/>
          <p:nvPr/>
        </p:nvSpPr>
        <p:spPr bwMode="auto">
          <a:xfrm>
            <a:off x="4471305" y="3287372"/>
            <a:ext cx="1635752" cy="781050"/>
          </a:xfrm>
          <a:prstGeom prst="cube">
            <a:avLst/>
          </a:prstGeom>
          <a:solidFill>
            <a:srgbClr val="F2F2EC"/>
          </a:solidFill>
          <a:ln>
            <a:solidFill>
              <a:srgbClr val="5DBAAB"/>
            </a:solidFill>
          </a:ln>
          <a:effectLst>
            <a:outerShdw blurRad="50800" dist="38100" algn="l" rotWithShape="0">
              <a:prstClr val="black">
                <a:alpha val="40000"/>
              </a:prstClr>
            </a:outerShdw>
          </a:effectLst>
        </p:spPr>
        <p:style>
          <a:lnRef idx="0">
            <a:scrgbClr r="0" g="0" b="0"/>
          </a:lnRef>
          <a:fillRef idx="0">
            <a:scrgbClr r="0" g="0" b="0"/>
          </a:fillRef>
          <a:effectRef idx="0">
            <a:scrgbClr r="0" g="0" b="0"/>
          </a:effectRef>
          <a:fontRef idx="minor">
            <a:schemeClr val="accent2"/>
          </a:fontRef>
        </p:style>
        <p:txBody>
          <a:bodyPr anchor="ctr"/>
          <a:lstStyle/>
          <a:p>
            <a:pPr algn="ctr">
              <a:defRPr/>
            </a:pPr>
            <a:r>
              <a:rPr lang="pt-BR" sz="1200" b="1" dirty="0">
                <a:solidFill>
                  <a:srgbClr val="C00000"/>
                </a:solidFill>
              </a:rPr>
              <a:t>AMPP</a:t>
            </a:r>
            <a:endParaRPr lang="pt-BR" sz="1050" b="1" dirty="0">
              <a:solidFill>
                <a:srgbClr val="C00000"/>
              </a:solidFill>
            </a:endParaRPr>
          </a:p>
          <a:p>
            <a:pPr algn="ctr">
              <a:defRPr/>
            </a:pPr>
            <a:r>
              <a:rPr lang="pt-BR" sz="900" b="1" dirty="0">
                <a:solidFill>
                  <a:srgbClr val="004F9A"/>
                </a:solidFill>
              </a:rPr>
              <a:t>“Produto Medicinal Comercial com Apresentação” </a:t>
            </a:r>
          </a:p>
        </p:txBody>
      </p:sp>
      <p:sp>
        <p:nvSpPr>
          <p:cNvPr id="14" name="Retângulo 41"/>
          <p:cNvSpPr>
            <a:spLocks noChangeArrowheads="1"/>
          </p:cNvSpPr>
          <p:nvPr/>
        </p:nvSpPr>
        <p:spPr bwMode="auto">
          <a:xfrm>
            <a:off x="6451315" y="2836126"/>
            <a:ext cx="1082772"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r>
              <a:rPr lang="pt-BR" altLang="pt-BR" sz="900" b="1" dirty="0">
                <a:solidFill>
                  <a:schemeClr val="bg2">
                    <a:lumMod val="10000"/>
                  </a:schemeClr>
                </a:solidFill>
                <a:latin typeface="Arial" panose="020B0604020202020204" pitchFamily="34" charset="0"/>
              </a:rPr>
              <a:t>PRESCRIÇÃO</a:t>
            </a:r>
          </a:p>
        </p:txBody>
      </p:sp>
      <p:cxnSp>
        <p:nvCxnSpPr>
          <p:cNvPr id="15" name="Conector reto 14">
            <a:extLst>
              <a:ext uri="{FF2B5EF4-FFF2-40B4-BE49-F238E27FC236}">
                <a16:creationId xmlns:a16="http://schemas.microsoft.com/office/drawing/2014/main" id="{37ED7FAA-A0CD-4238-A572-19B81FA4553D}"/>
              </a:ext>
            </a:extLst>
          </p:cNvPr>
          <p:cNvCxnSpPr>
            <a:cxnSpLocks/>
          </p:cNvCxnSpPr>
          <p:nvPr/>
        </p:nvCxnSpPr>
        <p:spPr bwMode="auto">
          <a:xfrm>
            <a:off x="1418542" y="3140926"/>
            <a:ext cx="5944813" cy="0"/>
          </a:xfrm>
          <a:prstGeom prst="line">
            <a:avLst/>
          </a:prstGeom>
          <a:ln w="38100">
            <a:solidFill>
              <a:srgbClr val="927CB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4E0E1BD3-690D-4907-B236-033CE6D3E258}"/>
              </a:ext>
            </a:extLst>
          </p:cNvPr>
          <p:cNvCxnSpPr>
            <a:cxnSpLocks/>
            <a:stCxn id="12" idx="2"/>
            <a:endCxn id="10" idx="4"/>
          </p:cNvCxnSpPr>
          <p:nvPr/>
        </p:nvCxnSpPr>
        <p:spPr bwMode="auto">
          <a:xfrm flipH="1" flipV="1">
            <a:off x="3487681" y="2650388"/>
            <a:ext cx="983624" cy="7144"/>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cxnSp>
        <p:nvCxnSpPr>
          <p:cNvPr id="17" name="Conector reto 16">
            <a:extLst>
              <a:ext uri="{FF2B5EF4-FFF2-40B4-BE49-F238E27FC236}">
                <a16:creationId xmlns:a16="http://schemas.microsoft.com/office/drawing/2014/main" id="{13F4C3A8-2832-454A-9835-7F189C3F5272}"/>
              </a:ext>
            </a:extLst>
          </p:cNvPr>
          <p:cNvCxnSpPr>
            <a:cxnSpLocks/>
            <a:stCxn id="13" idx="2"/>
            <a:endCxn id="11" idx="4"/>
          </p:cNvCxnSpPr>
          <p:nvPr/>
        </p:nvCxnSpPr>
        <p:spPr bwMode="auto">
          <a:xfrm flipH="1" flipV="1">
            <a:off x="3487681" y="3770766"/>
            <a:ext cx="983624" cy="4763"/>
          </a:xfrm>
          <a:prstGeom prst="line">
            <a:avLst/>
          </a:prstGeom>
          <a:ln w="76200">
            <a:solidFill>
              <a:srgbClr val="FFC000"/>
            </a:solidFill>
          </a:ln>
        </p:spPr>
        <p:style>
          <a:lnRef idx="3">
            <a:schemeClr val="accent4"/>
          </a:lnRef>
          <a:fillRef idx="0">
            <a:schemeClr val="accent4"/>
          </a:fillRef>
          <a:effectRef idx="2">
            <a:schemeClr val="accent4"/>
          </a:effectRef>
          <a:fontRef idx="minor">
            <a:schemeClr val="tx1"/>
          </a:fontRef>
        </p:style>
      </p:cxnSp>
      <p:sp>
        <p:nvSpPr>
          <p:cNvPr id="18" name="Retângulo 45">
            <a:extLst>
              <a:ext uri="{FF2B5EF4-FFF2-40B4-BE49-F238E27FC236}">
                <a16:creationId xmlns:a16="http://schemas.microsoft.com/office/drawing/2014/main" id="{DFF6A36A-2E59-4CDD-9850-6A462F4FB46C}"/>
              </a:ext>
            </a:extLst>
          </p:cNvPr>
          <p:cNvSpPr>
            <a:spLocks noChangeArrowheads="1"/>
          </p:cNvSpPr>
          <p:nvPr/>
        </p:nvSpPr>
        <p:spPr bwMode="auto">
          <a:xfrm>
            <a:off x="6214378" y="3211173"/>
            <a:ext cx="15441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a:defRPr/>
            </a:pPr>
            <a:r>
              <a:rPr lang="pt-BR" altLang="pt-BR" sz="900" b="1" spc="225" dirty="0">
                <a:solidFill>
                  <a:schemeClr val="bg2">
                    <a:lumMod val="10000"/>
                  </a:schemeClr>
                </a:solidFill>
                <a:latin typeface="Arial" panose="020B0604020202020204" pitchFamily="34" charset="0"/>
              </a:rPr>
              <a:t>DISPENSAÇÃO / CADEIA LOGÍSTICA FARMACÊUTICA</a:t>
            </a:r>
          </a:p>
        </p:txBody>
      </p:sp>
      <p:sp>
        <p:nvSpPr>
          <p:cNvPr id="3" name="TextBox 2">
            <a:extLst>
              <a:ext uri="{FF2B5EF4-FFF2-40B4-BE49-F238E27FC236}">
                <a16:creationId xmlns:a16="http://schemas.microsoft.com/office/drawing/2014/main" id="{2619CB8F-1AED-1384-CA9C-EF505480131B}"/>
              </a:ext>
            </a:extLst>
          </p:cNvPr>
          <p:cNvSpPr txBox="1"/>
          <p:nvPr/>
        </p:nvSpPr>
        <p:spPr>
          <a:xfrm>
            <a:off x="554242" y="386113"/>
            <a:ext cx="7251920" cy="415498"/>
          </a:xfrm>
          <a:prstGeom prst="rect">
            <a:avLst/>
          </a:prstGeom>
          <a:noFill/>
        </p:spPr>
        <p:txBody>
          <a:bodyPr wrap="square">
            <a:spAutoFit/>
          </a:bodyPr>
          <a:lstStyle/>
          <a:p>
            <a:pPr algn="just"/>
            <a:r>
              <a:rPr lang="pt-BR" sz="2100" dirty="0">
                <a:solidFill>
                  <a:srgbClr val="7030A0"/>
                </a:solidFill>
                <a:latin typeface="Varela Round" pitchFamily="2" charset="-79"/>
                <a:ea typeface="Verdana" panose="020B0604030504040204" pitchFamily="34" charset="0"/>
                <a:cs typeface="Varela Round" pitchFamily="2" charset="-79"/>
              </a:rPr>
              <a:t>Conceitos</a:t>
            </a:r>
            <a:r>
              <a:rPr lang="pt-BR" sz="2100" dirty="0">
                <a:solidFill>
                  <a:srgbClr val="7030A0"/>
                </a:solidFill>
                <a:latin typeface="Verdana" panose="020B0604030504040204" pitchFamily="34" charset="0"/>
                <a:ea typeface="Verdana" panose="020B0604030504040204" pitchFamily="34" charset="0"/>
              </a:rPr>
              <a:t> da OBM</a:t>
            </a:r>
            <a:endParaRPr lang="en-US" sz="2100" kern="1200" dirty="0">
              <a:solidFill>
                <a:srgbClr val="7030A0"/>
              </a:solidFill>
              <a:latin typeface="Verdana" panose="020B0604030504040204" pitchFamily="34" charset="0"/>
              <a:ea typeface="Verdana" panose="020B0604030504040204" pitchFamily="34" charset="0"/>
            </a:endParaRPr>
          </a:p>
        </p:txBody>
      </p:sp>
      <p:grpSp>
        <p:nvGrpSpPr>
          <p:cNvPr id="2" name="Google Shape;73;p15">
            <a:extLst>
              <a:ext uri="{FF2B5EF4-FFF2-40B4-BE49-F238E27FC236}">
                <a16:creationId xmlns:a16="http://schemas.microsoft.com/office/drawing/2014/main" id="{88F2AEDE-3DD6-1523-47E0-FDAE5233B035}"/>
              </a:ext>
            </a:extLst>
          </p:cNvPr>
          <p:cNvGrpSpPr/>
          <p:nvPr/>
        </p:nvGrpSpPr>
        <p:grpSpPr>
          <a:xfrm>
            <a:off x="0" y="4474098"/>
            <a:ext cx="9144000" cy="708000"/>
            <a:chOff x="0" y="4474098"/>
            <a:chExt cx="9144000" cy="708000"/>
          </a:xfrm>
        </p:grpSpPr>
        <p:sp>
          <p:nvSpPr>
            <p:cNvPr id="19" name="Google Shape;74;p15">
              <a:extLst>
                <a:ext uri="{FF2B5EF4-FFF2-40B4-BE49-F238E27FC236}">
                  <a16:creationId xmlns:a16="http://schemas.microsoft.com/office/drawing/2014/main" id="{EABB6619-63DA-FAD4-B9F1-F8BEA3420940}"/>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75;p15">
              <a:extLst>
                <a:ext uri="{FF2B5EF4-FFF2-40B4-BE49-F238E27FC236}">
                  <a16:creationId xmlns:a16="http://schemas.microsoft.com/office/drawing/2014/main" id="{1112BEB0-8075-F737-0B17-D9268AFB0A3F}"/>
                </a:ext>
              </a:extLst>
            </p:cNvPr>
            <p:cNvGrpSpPr/>
            <p:nvPr/>
          </p:nvGrpSpPr>
          <p:grpSpPr>
            <a:xfrm>
              <a:off x="5592275" y="4645600"/>
              <a:ext cx="1216631" cy="485275"/>
              <a:chOff x="7676800" y="4493200"/>
              <a:chExt cx="1216631" cy="485275"/>
            </a:xfrm>
          </p:grpSpPr>
          <p:sp>
            <p:nvSpPr>
              <p:cNvPr id="23" name="Google Shape;76;p15">
                <a:extLst>
                  <a:ext uri="{FF2B5EF4-FFF2-40B4-BE49-F238E27FC236}">
                    <a16:creationId xmlns:a16="http://schemas.microsoft.com/office/drawing/2014/main" id="{8736A043-561B-277C-99F3-0C709016217A}"/>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7;p15">
                <a:extLst>
                  <a:ext uri="{FF2B5EF4-FFF2-40B4-BE49-F238E27FC236}">
                    <a16:creationId xmlns:a16="http://schemas.microsoft.com/office/drawing/2014/main" id="{2A6C1FAE-3BD3-3144-2274-1EC2500671D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25" name="Google Shape;78;p15">
                <a:extLst>
                  <a:ext uri="{FF2B5EF4-FFF2-40B4-BE49-F238E27FC236}">
                    <a16:creationId xmlns:a16="http://schemas.microsoft.com/office/drawing/2014/main" id="{32642740-8834-84A9-8BD8-63D0513DDD77}"/>
                  </a:ext>
                </a:extLst>
              </p:cNvPr>
              <p:cNvSpPr txBox="1"/>
              <p:nvPr/>
            </p:nvSpPr>
            <p:spPr>
              <a:xfrm>
                <a:off x="8127493" y="4719875"/>
                <a:ext cx="649500" cy="2586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a:solidFill>
                      <a:srgbClr val="B4A7D6"/>
                    </a:solidFill>
                    <a:latin typeface="Varela Round"/>
                    <a:ea typeface="Varela Round"/>
                    <a:cs typeface="Varela Round"/>
                    <a:sym typeface="Varela Round"/>
                  </a:rPr>
                  <a:t>PORTFÓLIO</a:t>
                </a:r>
                <a:endParaRPr sz="500">
                  <a:solidFill>
                    <a:srgbClr val="B4A7D6"/>
                  </a:solidFill>
                </a:endParaRPr>
              </a:p>
            </p:txBody>
          </p:sp>
        </p:grpSp>
        <p:pic>
          <p:nvPicPr>
            <p:cNvPr id="21" name="Google Shape;79;p15">
              <a:extLst>
                <a:ext uri="{FF2B5EF4-FFF2-40B4-BE49-F238E27FC236}">
                  <a16:creationId xmlns:a16="http://schemas.microsoft.com/office/drawing/2014/main" id="{5565115D-578F-2129-6898-B704F7D95C4D}"/>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22" name="Google Shape;80;p15">
              <a:extLst>
                <a:ext uri="{FF2B5EF4-FFF2-40B4-BE49-F238E27FC236}">
                  <a16:creationId xmlns:a16="http://schemas.microsoft.com/office/drawing/2014/main" id="{38B793EB-482B-82C3-3B6B-A71AB084A43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3799395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de cantos arredondados 2">
            <a:extLst>
              <a:ext uri="{FF2B5EF4-FFF2-40B4-BE49-F238E27FC236}">
                <a16:creationId xmlns:a16="http://schemas.microsoft.com/office/drawing/2014/main" id="{855B9FEF-0F89-436E-BC0A-284893477BA0}"/>
              </a:ext>
            </a:extLst>
          </p:cNvPr>
          <p:cNvSpPr/>
          <p:nvPr/>
        </p:nvSpPr>
        <p:spPr bwMode="auto">
          <a:xfrm>
            <a:off x="3165226" y="2385884"/>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p:txBody>
      </p:sp>
      <p:sp>
        <p:nvSpPr>
          <p:cNvPr id="4" name="Retângulo de cantos arredondados 3">
            <a:extLst>
              <a:ext uri="{FF2B5EF4-FFF2-40B4-BE49-F238E27FC236}">
                <a16:creationId xmlns:a16="http://schemas.microsoft.com/office/drawing/2014/main" id="{29C5C541-B44E-4191-A791-8DD7CD29052D}"/>
              </a:ext>
            </a:extLst>
          </p:cNvPr>
          <p:cNvSpPr/>
          <p:nvPr/>
        </p:nvSpPr>
        <p:spPr bwMode="auto">
          <a:xfrm>
            <a:off x="3165226" y="1577451"/>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dirty="0">
                <a:solidFill>
                  <a:srgbClr val="7030A0"/>
                </a:solidFill>
              </a:rPr>
              <a:t>Clonazepam</a:t>
            </a:r>
          </a:p>
        </p:txBody>
      </p:sp>
      <p:sp>
        <p:nvSpPr>
          <p:cNvPr id="5" name="Retângulo de cantos arredondados 4">
            <a:extLst>
              <a:ext uri="{FF2B5EF4-FFF2-40B4-BE49-F238E27FC236}">
                <a16:creationId xmlns:a16="http://schemas.microsoft.com/office/drawing/2014/main" id="{3A7F207D-2995-4600-BA53-C6CD4340B7B1}"/>
              </a:ext>
            </a:extLst>
          </p:cNvPr>
          <p:cNvSpPr/>
          <p:nvPr/>
        </p:nvSpPr>
        <p:spPr bwMode="auto">
          <a:xfrm>
            <a:off x="3165226" y="3163362"/>
            <a:ext cx="1478756"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1050" dirty="0">
                <a:solidFill>
                  <a:srgbClr val="7030A0"/>
                </a:solidFill>
              </a:rPr>
              <a:t>Clonazepam 2mg comprimido</a:t>
            </a:r>
          </a:p>
          <a:p>
            <a:pPr algn="ctr"/>
            <a:r>
              <a:rPr lang="pt-BR" sz="1050" dirty="0">
                <a:solidFill>
                  <a:srgbClr val="7030A0"/>
                </a:solidFill>
              </a:rPr>
              <a:t>x </a:t>
            </a:r>
            <a:r>
              <a:rPr lang="pt-BR" sz="1050">
                <a:solidFill>
                  <a:srgbClr val="7030A0"/>
                </a:solidFill>
              </a:rPr>
              <a:t>30 comprimidos</a:t>
            </a:r>
            <a:endParaRPr lang="pt-BR" sz="1050" dirty="0">
              <a:solidFill>
                <a:srgbClr val="7030A0"/>
              </a:solidFill>
            </a:endParaRPr>
          </a:p>
        </p:txBody>
      </p:sp>
      <p:sp>
        <p:nvSpPr>
          <p:cNvPr id="6" name="Retângulo de cantos arredondados 5">
            <a:extLst>
              <a:ext uri="{FF2B5EF4-FFF2-40B4-BE49-F238E27FC236}">
                <a16:creationId xmlns:a16="http://schemas.microsoft.com/office/drawing/2014/main" id="{EE3E8C3B-9E6A-4C23-B936-F1A27375D3CD}"/>
              </a:ext>
            </a:extLst>
          </p:cNvPr>
          <p:cNvSpPr/>
          <p:nvPr/>
        </p:nvSpPr>
        <p:spPr bwMode="auto">
          <a:xfrm>
            <a:off x="4917826" y="3163361"/>
            <a:ext cx="1808674" cy="715691"/>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pt-BR" sz="900" dirty="0" err="1">
                <a:solidFill>
                  <a:srgbClr val="7030A0"/>
                </a:solidFill>
              </a:rPr>
              <a:t>Rivotril</a:t>
            </a:r>
            <a:r>
              <a:rPr lang="pt-BR" sz="900" dirty="0">
                <a:solidFill>
                  <a:srgbClr val="7030A0"/>
                </a:solidFill>
              </a:rPr>
              <a:t> 2 mg comprimido (BLANVER FARMOQUIMICA E FARMACÊUTICA S.A) x 30 comprimidos</a:t>
            </a:r>
          </a:p>
        </p:txBody>
      </p:sp>
      <p:sp>
        <p:nvSpPr>
          <p:cNvPr id="7" name="Retângulo de cantos arredondados 6">
            <a:extLst>
              <a:ext uri="{FF2B5EF4-FFF2-40B4-BE49-F238E27FC236}">
                <a16:creationId xmlns:a16="http://schemas.microsoft.com/office/drawing/2014/main" id="{EB11E0F3-84EC-4338-B800-F56492FDF34A}"/>
              </a:ext>
            </a:extLst>
          </p:cNvPr>
          <p:cNvSpPr/>
          <p:nvPr/>
        </p:nvSpPr>
        <p:spPr bwMode="auto">
          <a:xfrm>
            <a:off x="4917826" y="2384694"/>
            <a:ext cx="1771312" cy="592932"/>
          </a:xfrm>
          <a:prstGeom prst="roundRect">
            <a:avLst/>
          </a:prstGeom>
          <a:solidFill>
            <a:schemeClr val="accent4">
              <a:lumMod val="20000"/>
              <a:lumOff val="8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pt-BR" sz="825" dirty="0">
              <a:solidFill>
                <a:srgbClr val="7030A0"/>
              </a:solidFill>
            </a:endParaRPr>
          </a:p>
          <a:p>
            <a:pPr algn="ctr"/>
            <a:r>
              <a:rPr lang="pt-BR" sz="800" dirty="0" err="1">
                <a:solidFill>
                  <a:srgbClr val="7030A0"/>
                </a:solidFill>
              </a:rPr>
              <a:t>Rivotril</a:t>
            </a:r>
            <a:r>
              <a:rPr lang="pt-BR" sz="800" dirty="0">
                <a:solidFill>
                  <a:srgbClr val="7030A0"/>
                </a:solidFill>
              </a:rPr>
              <a:t> 2 mg comprimido (BLANVER FARMOQUIMICA E FARMACÊUTICA S.A)</a:t>
            </a:r>
          </a:p>
          <a:p>
            <a:pPr algn="ctr"/>
            <a:r>
              <a:rPr lang="pt-BR" sz="1050" dirty="0">
                <a:solidFill>
                  <a:srgbClr val="7030A0"/>
                </a:solidFill>
              </a:rPr>
              <a:t> </a:t>
            </a:r>
          </a:p>
        </p:txBody>
      </p:sp>
      <p:cxnSp>
        <p:nvCxnSpPr>
          <p:cNvPr id="10" name="Conector reto 9">
            <a:extLst>
              <a:ext uri="{FF2B5EF4-FFF2-40B4-BE49-F238E27FC236}">
                <a16:creationId xmlns:a16="http://schemas.microsoft.com/office/drawing/2014/main" id="{1B50375A-F719-476D-8D9C-88938CCF22C4}"/>
              </a:ext>
            </a:extLst>
          </p:cNvPr>
          <p:cNvCxnSpPr>
            <a:cxnSpLocks/>
            <a:stCxn id="3" idx="3"/>
            <a:endCxn id="7" idx="1"/>
          </p:cNvCxnSpPr>
          <p:nvPr/>
        </p:nvCxnSpPr>
        <p:spPr bwMode="auto">
          <a:xfrm flipV="1">
            <a:off x="4643982" y="2681160"/>
            <a:ext cx="273844" cy="1190"/>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 name="Conector reto 10">
            <a:extLst>
              <a:ext uri="{FF2B5EF4-FFF2-40B4-BE49-F238E27FC236}">
                <a16:creationId xmlns:a16="http://schemas.microsoft.com/office/drawing/2014/main" id="{BB78AD2F-30A1-46F1-8F18-C1167A40B5D8}"/>
              </a:ext>
            </a:extLst>
          </p:cNvPr>
          <p:cNvCxnSpPr>
            <a:cxnSpLocks/>
            <a:stCxn id="5" idx="3"/>
            <a:endCxn id="6" idx="1"/>
          </p:cNvCxnSpPr>
          <p:nvPr/>
        </p:nvCxnSpPr>
        <p:spPr bwMode="auto">
          <a:xfrm>
            <a:off x="4643982" y="3459828"/>
            <a:ext cx="273844" cy="61379"/>
          </a:xfrm>
          <a:prstGeom prst="line">
            <a:avLst/>
          </a:prstGeom>
          <a:ln w="34925">
            <a:solidFill>
              <a:srgbClr val="FFC000"/>
            </a:solidFill>
          </a:ln>
        </p:spPr>
        <p:style>
          <a:lnRef idx="1">
            <a:schemeClr val="accent1"/>
          </a:lnRef>
          <a:fillRef idx="0">
            <a:schemeClr val="accent1"/>
          </a:fillRef>
          <a:effectRef idx="0">
            <a:schemeClr val="accent1"/>
          </a:effectRef>
          <a:fontRef idx="minor">
            <a:schemeClr val="tx1"/>
          </a:fontRef>
        </p:style>
      </p:cxnSp>
      <p:sp>
        <p:nvSpPr>
          <p:cNvPr id="13" name="CaixaDeTexto 14"/>
          <p:cNvSpPr txBox="1">
            <a:spLocks noChangeArrowheads="1"/>
          </p:cNvSpPr>
          <p:nvPr/>
        </p:nvSpPr>
        <p:spPr bwMode="auto">
          <a:xfrm>
            <a:off x="3156467" y="1367900"/>
            <a:ext cx="449162"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VTM</a:t>
            </a:r>
          </a:p>
        </p:txBody>
      </p:sp>
      <p:sp>
        <p:nvSpPr>
          <p:cNvPr id="14" name="CaixaDeTexto 15"/>
          <p:cNvSpPr txBox="1">
            <a:spLocks noChangeArrowheads="1"/>
          </p:cNvSpPr>
          <p:nvPr/>
        </p:nvSpPr>
        <p:spPr bwMode="auto">
          <a:xfrm>
            <a:off x="4917223" y="2168704"/>
            <a:ext cx="455574"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a:t>
            </a:r>
          </a:p>
        </p:txBody>
      </p:sp>
      <p:sp>
        <p:nvSpPr>
          <p:cNvPr id="15" name="CaixaDeTexto 16"/>
          <p:cNvSpPr txBox="1">
            <a:spLocks noChangeArrowheads="1"/>
          </p:cNvSpPr>
          <p:nvPr/>
        </p:nvSpPr>
        <p:spPr bwMode="auto">
          <a:xfrm>
            <a:off x="3241766" y="2168704"/>
            <a:ext cx="45397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VMP</a:t>
            </a:r>
          </a:p>
        </p:txBody>
      </p:sp>
      <p:sp>
        <p:nvSpPr>
          <p:cNvPr id="16" name="CaixaDeTexto 17"/>
          <p:cNvSpPr txBox="1">
            <a:spLocks noChangeArrowheads="1"/>
          </p:cNvSpPr>
          <p:nvPr/>
        </p:nvSpPr>
        <p:spPr bwMode="auto">
          <a:xfrm>
            <a:off x="3177865" y="2967713"/>
            <a:ext cx="566182" cy="253916"/>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marR="0" lvl="0" algn="l" rtl="0">
              <a:lnSpc>
                <a:spcPct val="100000"/>
              </a:lnSpc>
              <a:spcBef>
                <a:spcPts val="0"/>
              </a:spcBef>
              <a:spcAft>
                <a:spcPts val="0"/>
              </a:spcAft>
            </a:defPPr>
            <a:lvl1pPr algn="ctr">
              <a:defRPr sz="1050">
                <a:solidFill>
                  <a:srgbClr val="7030A0"/>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pt-BR" altLang="pt-BR" dirty="0"/>
              <a:t>VMPP</a:t>
            </a:r>
          </a:p>
        </p:txBody>
      </p:sp>
      <p:sp>
        <p:nvSpPr>
          <p:cNvPr id="17" name="CaixaDeTexto 18"/>
          <p:cNvSpPr txBox="1">
            <a:spLocks noChangeArrowheads="1"/>
          </p:cNvSpPr>
          <p:nvPr/>
        </p:nvSpPr>
        <p:spPr bwMode="auto">
          <a:xfrm>
            <a:off x="4544521" y="2955556"/>
            <a:ext cx="527709"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AMPP</a:t>
            </a:r>
          </a:p>
        </p:txBody>
      </p:sp>
      <p:sp>
        <p:nvSpPr>
          <p:cNvPr id="18" name="Elipse 17">
            <a:extLst>
              <a:ext uri="{FF2B5EF4-FFF2-40B4-BE49-F238E27FC236}">
                <a16:creationId xmlns:a16="http://schemas.microsoft.com/office/drawing/2014/main" id="{5B5808C9-BD14-4E0B-933C-ABFAFBBE7573}"/>
              </a:ext>
            </a:extLst>
          </p:cNvPr>
          <p:cNvSpPr/>
          <p:nvPr/>
        </p:nvSpPr>
        <p:spPr bwMode="auto">
          <a:xfrm>
            <a:off x="4641097" y="500537"/>
            <a:ext cx="1400630" cy="357269"/>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Substância</a:t>
            </a:r>
          </a:p>
        </p:txBody>
      </p:sp>
      <p:cxnSp>
        <p:nvCxnSpPr>
          <p:cNvPr id="19" name="Conector reto 18">
            <a:extLst>
              <a:ext uri="{FF2B5EF4-FFF2-40B4-BE49-F238E27FC236}">
                <a16:creationId xmlns:a16="http://schemas.microsoft.com/office/drawing/2014/main" id="{1CCCD535-FEDD-48A3-8417-85413C278ECF}"/>
              </a:ext>
            </a:extLst>
          </p:cNvPr>
          <p:cNvCxnSpPr>
            <a:cxnSpLocks/>
          </p:cNvCxnSpPr>
          <p:nvPr/>
        </p:nvCxnSpPr>
        <p:spPr>
          <a:xfrm flipH="1">
            <a:off x="4578466" y="872623"/>
            <a:ext cx="467915" cy="7191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0" name="Elipse 19">
            <a:extLst>
              <a:ext uri="{FF2B5EF4-FFF2-40B4-BE49-F238E27FC236}">
                <a16:creationId xmlns:a16="http://schemas.microsoft.com/office/drawing/2014/main" id="{2B89ECBB-4261-4608-98E1-27691B480DED}"/>
              </a:ext>
            </a:extLst>
          </p:cNvPr>
          <p:cNvSpPr/>
          <p:nvPr/>
        </p:nvSpPr>
        <p:spPr bwMode="auto">
          <a:xfrm>
            <a:off x="819767" y="1448407"/>
            <a:ext cx="1359320" cy="45220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Forma farmacêutica</a:t>
            </a:r>
          </a:p>
        </p:txBody>
      </p:sp>
      <p:sp>
        <p:nvSpPr>
          <p:cNvPr id="21" name="Elipse 20">
            <a:extLst>
              <a:ext uri="{FF2B5EF4-FFF2-40B4-BE49-F238E27FC236}">
                <a16:creationId xmlns:a16="http://schemas.microsoft.com/office/drawing/2014/main" id="{61EC5F8D-AD01-428A-93D5-34B87C5C14D3}"/>
              </a:ext>
            </a:extLst>
          </p:cNvPr>
          <p:cNvSpPr/>
          <p:nvPr/>
        </p:nvSpPr>
        <p:spPr bwMode="auto">
          <a:xfrm>
            <a:off x="819766" y="2210248"/>
            <a:ext cx="1291790" cy="47091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Controle especial</a:t>
            </a:r>
          </a:p>
        </p:txBody>
      </p:sp>
      <p:sp>
        <p:nvSpPr>
          <p:cNvPr id="22" name="Elipse 21">
            <a:extLst>
              <a:ext uri="{FF2B5EF4-FFF2-40B4-BE49-F238E27FC236}">
                <a16:creationId xmlns:a16="http://schemas.microsoft.com/office/drawing/2014/main" id="{A0570FD2-D5B7-4C99-A7AA-1B4777089AEA}"/>
              </a:ext>
            </a:extLst>
          </p:cNvPr>
          <p:cNvSpPr/>
          <p:nvPr/>
        </p:nvSpPr>
        <p:spPr bwMode="auto">
          <a:xfrm>
            <a:off x="819766" y="2895169"/>
            <a:ext cx="1381936" cy="51020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Via de administração</a:t>
            </a:r>
          </a:p>
        </p:txBody>
      </p:sp>
      <p:sp>
        <p:nvSpPr>
          <p:cNvPr id="23" name="Elipse 22">
            <a:extLst>
              <a:ext uri="{FF2B5EF4-FFF2-40B4-BE49-F238E27FC236}">
                <a16:creationId xmlns:a16="http://schemas.microsoft.com/office/drawing/2014/main" id="{48B410BA-BF7A-4B01-AA5D-FC0072F7794F}"/>
              </a:ext>
            </a:extLst>
          </p:cNvPr>
          <p:cNvSpPr/>
          <p:nvPr/>
        </p:nvSpPr>
        <p:spPr bwMode="auto">
          <a:xfrm>
            <a:off x="984955" y="3534517"/>
            <a:ext cx="1126601" cy="510203"/>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900" b="1" dirty="0">
                <a:solidFill>
                  <a:schemeClr val="tx1">
                    <a:lumMod val="50000"/>
                  </a:schemeClr>
                </a:solidFill>
              </a:rPr>
              <a:t>Código ATC</a:t>
            </a:r>
          </a:p>
        </p:txBody>
      </p:sp>
      <p:sp>
        <p:nvSpPr>
          <p:cNvPr id="24" name="Elipse 23">
            <a:extLst>
              <a:ext uri="{FF2B5EF4-FFF2-40B4-BE49-F238E27FC236}">
                <a16:creationId xmlns:a16="http://schemas.microsoft.com/office/drawing/2014/main" id="{38DF67BC-09B5-4B9E-882B-7969A1996FD3}"/>
              </a:ext>
            </a:extLst>
          </p:cNvPr>
          <p:cNvSpPr/>
          <p:nvPr/>
        </p:nvSpPr>
        <p:spPr bwMode="auto">
          <a:xfrm>
            <a:off x="7385052" y="1440403"/>
            <a:ext cx="1478756" cy="592932"/>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Registro sanitário</a:t>
            </a:r>
          </a:p>
        </p:txBody>
      </p:sp>
      <p:sp>
        <p:nvSpPr>
          <p:cNvPr id="25" name="Elipse 24">
            <a:extLst>
              <a:ext uri="{FF2B5EF4-FFF2-40B4-BE49-F238E27FC236}">
                <a16:creationId xmlns:a16="http://schemas.microsoft.com/office/drawing/2014/main" id="{B8BC5EEC-D040-496C-BA59-A776746B65B7}"/>
              </a:ext>
            </a:extLst>
          </p:cNvPr>
          <p:cNvSpPr/>
          <p:nvPr/>
        </p:nvSpPr>
        <p:spPr bwMode="auto">
          <a:xfrm>
            <a:off x="7354697" y="2270392"/>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Fabricante</a:t>
            </a:r>
          </a:p>
        </p:txBody>
      </p:sp>
      <p:sp>
        <p:nvSpPr>
          <p:cNvPr id="26" name="Elipse 25">
            <a:extLst>
              <a:ext uri="{FF2B5EF4-FFF2-40B4-BE49-F238E27FC236}">
                <a16:creationId xmlns:a16="http://schemas.microsoft.com/office/drawing/2014/main" id="{2339CB70-B02E-4FCF-88CB-6FC369A27F66}"/>
              </a:ext>
            </a:extLst>
          </p:cNvPr>
          <p:cNvSpPr/>
          <p:nvPr/>
        </p:nvSpPr>
        <p:spPr bwMode="auto">
          <a:xfrm>
            <a:off x="7665244" y="3396850"/>
            <a:ext cx="1478756" cy="592934"/>
          </a:xfrm>
          <a:prstGeom prst="ellipse">
            <a:avLst/>
          </a:prstGeom>
          <a:solidFill>
            <a:schemeClr val="accent1">
              <a:lumMod val="20000"/>
              <a:lumOff val="80000"/>
            </a:schemeClr>
          </a:solidFill>
          <a:ln w="12700">
            <a:solidFill>
              <a:srgbClr val="5BA397"/>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1050" b="1" dirty="0">
                <a:solidFill>
                  <a:schemeClr val="tx1">
                    <a:lumMod val="50000"/>
                  </a:schemeClr>
                </a:solidFill>
              </a:rPr>
              <a:t>Detentor de registro</a:t>
            </a:r>
          </a:p>
        </p:txBody>
      </p:sp>
      <p:cxnSp>
        <p:nvCxnSpPr>
          <p:cNvPr id="27" name="Conector reto 26">
            <a:extLst>
              <a:ext uri="{FF2B5EF4-FFF2-40B4-BE49-F238E27FC236}">
                <a16:creationId xmlns:a16="http://schemas.microsoft.com/office/drawing/2014/main" id="{479B9D15-6280-41D7-8B2C-13BFF21BB35F}"/>
              </a:ext>
            </a:extLst>
          </p:cNvPr>
          <p:cNvCxnSpPr>
            <a:cxnSpLocks/>
          </p:cNvCxnSpPr>
          <p:nvPr/>
        </p:nvCxnSpPr>
        <p:spPr>
          <a:xfrm>
            <a:off x="2090159" y="1814234"/>
            <a:ext cx="1087706" cy="84163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8" name="Conector reto 27">
            <a:extLst>
              <a:ext uri="{FF2B5EF4-FFF2-40B4-BE49-F238E27FC236}">
                <a16:creationId xmlns:a16="http://schemas.microsoft.com/office/drawing/2014/main" id="{C8A364C9-0615-4ED5-9EFB-9A383C0980DC}"/>
              </a:ext>
            </a:extLst>
          </p:cNvPr>
          <p:cNvCxnSpPr>
            <a:cxnSpLocks/>
            <a:stCxn id="21" idx="6"/>
            <a:endCxn id="3" idx="1"/>
          </p:cNvCxnSpPr>
          <p:nvPr/>
        </p:nvCxnSpPr>
        <p:spPr>
          <a:xfrm>
            <a:off x="2111556" y="2445704"/>
            <a:ext cx="1053670" cy="236647"/>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9" name="Conector reto 28">
            <a:extLst>
              <a:ext uri="{FF2B5EF4-FFF2-40B4-BE49-F238E27FC236}">
                <a16:creationId xmlns:a16="http://schemas.microsoft.com/office/drawing/2014/main" id="{C8A364C9-0615-4ED5-9EFB-9A383C0980DC}"/>
              </a:ext>
            </a:extLst>
          </p:cNvPr>
          <p:cNvCxnSpPr>
            <a:cxnSpLocks/>
            <a:stCxn id="22" idx="6"/>
          </p:cNvCxnSpPr>
          <p:nvPr/>
        </p:nvCxnSpPr>
        <p:spPr>
          <a:xfrm flipV="1">
            <a:off x="2201702" y="2715919"/>
            <a:ext cx="933848" cy="43435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to 29">
            <a:extLst>
              <a:ext uri="{FF2B5EF4-FFF2-40B4-BE49-F238E27FC236}">
                <a16:creationId xmlns:a16="http://schemas.microsoft.com/office/drawing/2014/main" id="{C8A364C9-0615-4ED5-9EFB-9A383C0980DC}"/>
              </a:ext>
            </a:extLst>
          </p:cNvPr>
          <p:cNvCxnSpPr>
            <a:cxnSpLocks/>
            <a:stCxn id="23" idx="6"/>
          </p:cNvCxnSpPr>
          <p:nvPr/>
        </p:nvCxnSpPr>
        <p:spPr>
          <a:xfrm flipV="1">
            <a:off x="2111556" y="2863326"/>
            <a:ext cx="1028890" cy="926292"/>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C8A364C9-0615-4ED5-9EFB-9A383C0980DC}"/>
              </a:ext>
            </a:extLst>
          </p:cNvPr>
          <p:cNvCxnSpPr>
            <a:cxnSpLocks/>
            <a:endCxn id="26" idx="2"/>
          </p:cNvCxnSpPr>
          <p:nvPr/>
        </p:nvCxnSpPr>
        <p:spPr>
          <a:xfrm>
            <a:off x="6408540" y="2977626"/>
            <a:ext cx="1256705" cy="71569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Conector reto 31">
            <a:extLst>
              <a:ext uri="{FF2B5EF4-FFF2-40B4-BE49-F238E27FC236}">
                <a16:creationId xmlns:a16="http://schemas.microsoft.com/office/drawing/2014/main" id="{C8A364C9-0615-4ED5-9EFB-9A383C0980DC}"/>
              </a:ext>
            </a:extLst>
          </p:cNvPr>
          <p:cNvCxnSpPr>
            <a:cxnSpLocks/>
            <a:stCxn id="7" idx="3"/>
            <a:endCxn id="25" idx="2"/>
          </p:cNvCxnSpPr>
          <p:nvPr/>
        </p:nvCxnSpPr>
        <p:spPr>
          <a:xfrm flipV="1">
            <a:off x="6689138" y="2566859"/>
            <a:ext cx="665559" cy="11430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C8A364C9-0615-4ED5-9EFB-9A383C0980DC}"/>
              </a:ext>
            </a:extLst>
          </p:cNvPr>
          <p:cNvCxnSpPr>
            <a:cxnSpLocks/>
            <a:endCxn id="24" idx="2"/>
          </p:cNvCxnSpPr>
          <p:nvPr/>
        </p:nvCxnSpPr>
        <p:spPr>
          <a:xfrm flipV="1">
            <a:off x="6408540" y="1736869"/>
            <a:ext cx="976513" cy="6478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5" name="Title 1"/>
          <p:cNvSpPr>
            <a:spLocks noGrp="1"/>
          </p:cNvSpPr>
          <p:nvPr/>
        </p:nvSpPr>
        <p:spPr>
          <a:xfrm>
            <a:off x="506626" y="108961"/>
            <a:ext cx="7251920" cy="994172"/>
          </a:xfrm>
          <a:prstGeom prst="rect">
            <a:avLst/>
          </a:prstGeom>
        </p:spPr>
        <p:style>
          <a:lnRef idx="0">
            <a:scrgbClr r="0" g="0" b="0"/>
          </a:lnRef>
          <a:fillRef idx="0">
            <a:scrgbClr r="0" g="0" b="0"/>
          </a:fillRef>
          <a:effectRef idx="0">
            <a:scrgbClr r="0" g="0" b="0"/>
          </a:effectRef>
          <a:fontRef idx="major"/>
        </p:style>
        <p:txBody>
          <a:bodyPr vert="horz" lIns="68580" tIns="34290" rIns="68580" bIns="34290" rtlCol="0" anchor="ctr">
            <a:normAutofit/>
          </a:bodyPr>
          <a:lstStyle>
            <a:lvl1pPr algn="l" defTabSz="914400" rtl="0" eaLnBrk="1" latinLnBrk="0" hangingPunct="1">
              <a:lnSpc>
                <a:spcPct val="90000"/>
              </a:lnSpc>
              <a:spcBef>
                <a:spcPct val="0"/>
              </a:spcBef>
              <a:buNone/>
              <a:defRPr sz="3500" kern="1200">
                <a:solidFill>
                  <a:srgbClr val="137CC0"/>
                </a:solidFill>
                <a:latin typeface="Verdana" charset="0"/>
                <a:ea typeface="Verdana" charset="0"/>
                <a:cs typeface="Verdana" charset="0"/>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algn="just"/>
            <a:endParaRPr lang="en-US" sz="1800" dirty="0"/>
          </a:p>
        </p:txBody>
      </p:sp>
      <p:sp>
        <p:nvSpPr>
          <p:cNvPr id="36" name="TextBox 2">
            <a:extLst>
              <a:ext uri="{FF2B5EF4-FFF2-40B4-BE49-F238E27FC236}">
                <a16:creationId xmlns:a16="http://schemas.microsoft.com/office/drawing/2014/main" id="{2619CB8F-1AED-1384-CA9C-EF505480131B}"/>
              </a:ext>
            </a:extLst>
          </p:cNvPr>
          <p:cNvSpPr txBox="1"/>
          <p:nvPr/>
        </p:nvSpPr>
        <p:spPr>
          <a:xfrm>
            <a:off x="506626" y="399409"/>
            <a:ext cx="7251920" cy="415498"/>
          </a:xfrm>
          <a:prstGeom prst="rect">
            <a:avLst/>
          </a:prstGeom>
          <a:noFill/>
        </p:spPr>
        <p:txBody>
          <a:bodyPr wrap="square">
            <a:spAutoFit/>
          </a:bodyPr>
          <a:lstStyle/>
          <a:p>
            <a:pPr algn="just"/>
            <a:r>
              <a:rPr lang="pt-BR" sz="2100" dirty="0">
                <a:solidFill>
                  <a:srgbClr val="7030A0"/>
                </a:solidFill>
                <a:latin typeface="Verdana" panose="020B0604030504040204" pitchFamily="34" charset="0"/>
                <a:ea typeface="Verdana" panose="020B0604030504040204" pitchFamily="34" charset="0"/>
              </a:rPr>
              <a:t>Conceitos</a:t>
            </a:r>
            <a:r>
              <a:rPr lang="pt-BR" sz="2100" dirty="0">
                <a:solidFill>
                  <a:schemeClr val="bg1"/>
                </a:solidFill>
                <a:latin typeface="Verdana" panose="020B0604030504040204" pitchFamily="34" charset="0"/>
                <a:ea typeface="Verdana" panose="020B0604030504040204" pitchFamily="34" charset="0"/>
              </a:rPr>
              <a:t> </a:t>
            </a:r>
            <a:r>
              <a:rPr lang="pt-BR" sz="2100" dirty="0">
                <a:solidFill>
                  <a:srgbClr val="7030A0"/>
                </a:solidFill>
                <a:latin typeface="Verdana" panose="020B0604030504040204" pitchFamily="34" charset="0"/>
                <a:ea typeface="Verdana" panose="020B0604030504040204" pitchFamily="34" charset="0"/>
              </a:rPr>
              <a:t>da OBM</a:t>
            </a:r>
            <a:endParaRPr lang="en-US" sz="2100" kern="1200" dirty="0">
              <a:solidFill>
                <a:srgbClr val="7030A0"/>
              </a:solidFill>
              <a:latin typeface="Verdana" panose="020B0604030504040204" pitchFamily="34" charset="0"/>
              <a:ea typeface="Verdana" panose="020B0604030504040204" pitchFamily="34" charset="0"/>
            </a:endParaRPr>
          </a:p>
        </p:txBody>
      </p:sp>
      <p:sp>
        <p:nvSpPr>
          <p:cNvPr id="45" name="CaixaDeTexto 16">
            <a:extLst>
              <a:ext uri="{FF2B5EF4-FFF2-40B4-BE49-F238E27FC236}">
                <a16:creationId xmlns:a16="http://schemas.microsoft.com/office/drawing/2014/main" id="{EAD5C41F-6F66-8D1B-2108-FEBB45030A57}"/>
              </a:ext>
            </a:extLst>
          </p:cNvPr>
          <p:cNvSpPr txBox="1">
            <a:spLocks noChangeArrowheads="1"/>
          </p:cNvSpPr>
          <p:nvPr/>
        </p:nvSpPr>
        <p:spPr bwMode="auto">
          <a:xfrm>
            <a:off x="4004160" y="2129656"/>
            <a:ext cx="65274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rgbClr val="7030A0"/>
                </a:solidFill>
              </a:rPr>
              <a:t>(</a:t>
            </a:r>
            <a:r>
              <a:rPr lang="pt-BR" altLang="pt-BR" sz="1050" b="1" dirty="0" err="1">
                <a:solidFill>
                  <a:srgbClr val="7030A0"/>
                </a:solidFill>
              </a:rPr>
              <a:t>HóRUS</a:t>
            </a:r>
            <a:r>
              <a:rPr lang="pt-BR" altLang="pt-BR" sz="1050" b="1" dirty="0">
                <a:solidFill>
                  <a:srgbClr val="7030A0"/>
                </a:solidFill>
              </a:rPr>
              <a:t>)</a:t>
            </a:r>
          </a:p>
        </p:txBody>
      </p:sp>
      <p:sp>
        <p:nvSpPr>
          <p:cNvPr id="46" name="CaixaDeTexto 16">
            <a:extLst>
              <a:ext uri="{FF2B5EF4-FFF2-40B4-BE49-F238E27FC236}">
                <a16:creationId xmlns:a16="http://schemas.microsoft.com/office/drawing/2014/main" id="{8F6095C7-DAF6-E5A0-DD40-2B63F0F35BAB}"/>
              </a:ext>
            </a:extLst>
          </p:cNvPr>
          <p:cNvSpPr txBox="1">
            <a:spLocks noChangeArrowheads="1"/>
          </p:cNvSpPr>
          <p:nvPr/>
        </p:nvSpPr>
        <p:spPr bwMode="auto">
          <a:xfrm>
            <a:off x="4902304" y="802678"/>
            <a:ext cx="498855"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r>
              <a:rPr lang="pt-BR" altLang="pt-BR" sz="1050" b="1" dirty="0">
                <a:solidFill>
                  <a:schemeClr val="bg1"/>
                </a:solidFill>
              </a:rPr>
              <a:t>(DCB)</a:t>
            </a:r>
          </a:p>
        </p:txBody>
      </p:sp>
      <p:sp>
        <p:nvSpPr>
          <p:cNvPr id="40" name="Down Arrow 39">
            <a:extLst>
              <a:ext uri="{FF2B5EF4-FFF2-40B4-BE49-F238E27FC236}">
                <a16:creationId xmlns:a16="http://schemas.microsoft.com/office/drawing/2014/main" id="{42E6B094-D85A-7CFF-0287-1E095466F211}"/>
              </a:ext>
            </a:extLst>
          </p:cNvPr>
          <p:cNvSpPr/>
          <p:nvPr/>
        </p:nvSpPr>
        <p:spPr>
          <a:xfrm>
            <a:off x="3932704" y="2982004"/>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1" name="Down Arrow 40">
            <a:extLst>
              <a:ext uri="{FF2B5EF4-FFF2-40B4-BE49-F238E27FC236}">
                <a16:creationId xmlns:a16="http://schemas.microsoft.com/office/drawing/2014/main" id="{B042FC60-622F-73B9-F921-EFD3595A82E3}"/>
              </a:ext>
            </a:extLst>
          </p:cNvPr>
          <p:cNvSpPr/>
          <p:nvPr/>
        </p:nvSpPr>
        <p:spPr>
          <a:xfrm>
            <a:off x="3886985" y="2183271"/>
            <a:ext cx="45719" cy="201019"/>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sp>
        <p:nvSpPr>
          <p:cNvPr id="47" name="Down Arrow 46">
            <a:extLst>
              <a:ext uri="{FF2B5EF4-FFF2-40B4-BE49-F238E27FC236}">
                <a16:creationId xmlns:a16="http://schemas.microsoft.com/office/drawing/2014/main" id="{889D4BB6-551F-70B6-DDB1-B574AB605050}"/>
              </a:ext>
            </a:extLst>
          </p:cNvPr>
          <p:cNvSpPr/>
          <p:nvPr/>
        </p:nvSpPr>
        <p:spPr>
          <a:xfrm>
            <a:off x="5692820" y="2977625"/>
            <a:ext cx="62983" cy="215991"/>
          </a:xfrm>
          <a:prstGeom prst="downArrow">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R"/>
          </a:p>
        </p:txBody>
      </p:sp>
      <p:cxnSp>
        <p:nvCxnSpPr>
          <p:cNvPr id="50" name="Conector reto 27">
            <a:extLst>
              <a:ext uri="{FF2B5EF4-FFF2-40B4-BE49-F238E27FC236}">
                <a16:creationId xmlns:a16="http://schemas.microsoft.com/office/drawing/2014/main" id="{CA75C76B-99DB-3B4F-85D8-09E65658B264}"/>
              </a:ext>
            </a:extLst>
          </p:cNvPr>
          <p:cNvCxnSpPr>
            <a:cxnSpLocks/>
          </p:cNvCxnSpPr>
          <p:nvPr/>
        </p:nvCxnSpPr>
        <p:spPr>
          <a:xfrm>
            <a:off x="2161160" y="1750996"/>
            <a:ext cx="991145" cy="807479"/>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2" name="Conector reto 27">
            <a:extLst>
              <a:ext uri="{FF2B5EF4-FFF2-40B4-BE49-F238E27FC236}">
                <a16:creationId xmlns:a16="http://schemas.microsoft.com/office/drawing/2014/main" id="{C0E3BA25-76DA-3163-61D5-13ACCB8073F3}"/>
              </a:ext>
            </a:extLst>
          </p:cNvPr>
          <p:cNvCxnSpPr>
            <a:cxnSpLocks/>
          </p:cNvCxnSpPr>
          <p:nvPr/>
        </p:nvCxnSpPr>
        <p:spPr>
          <a:xfrm flipV="1">
            <a:off x="4173563" y="902079"/>
            <a:ext cx="1019145" cy="628833"/>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5" name="Conector reto 27">
            <a:extLst>
              <a:ext uri="{FF2B5EF4-FFF2-40B4-BE49-F238E27FC236}">
                <a16:creationId xmlns:a16="http://schemas.microsoft.com/office/drawing/2014/main" id="{46DE0316-9501-6797-AB9A-FC235C9B86CA}"/>
              </a:ext>
            </a:extLst>
          </p:cNvPr>
          <p:cNvCxnSpPr>
            <a:cxnSpLocks/>
          </p:cNvCxnSpPr>
          <p:nvPr/>
        </p:nvCxnSpPr>
        <p:spPr>
          <a:xfrm flipV="1">
            <a:off x="6667619" y="1922890"/>
            <a:ext cx="730354" cy="579860"/>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57" name="Conector reto 27">
            <a:extLst>
              <a:ext uri="{FF2B5EF4-FFF2-40B4-BE49-F238E27FC236}">
                <a16:creationId xmlns:a16="http://schemas.microsoft.com/office/drawing/2014/main" id="{DB027386-6534-2C63-C53A-EFBCE342A288}"/>
              </a:ext>
            </a:extLst>
          </p:cNvPr>
          <p:cNvCxnSpPr>
            <a:cxnSpLocks/>
            <a:endCxn id="25" idx="2"/>
          </p:cNvCxnSpPr>
          <p:nvPr/>
        </p:nvCxnSpPr>
        <p:spPr>
          <a:xfrm flipV="1">
            <a:off x="6705736" y="2566859"/>
            <a:ext cx="648961" cy="248061"/>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60" name="Conector reto 27">
            <a:extLst>
              <a:ext uri="{FF2B5EF4-FFF2-40B4-BE49-F238E27FC236}">
                <a16:creationId xmlns:a16="http://schemas.microsoft.com/office/drawing/2014/main" id="{1AB6CA5D-E59F-B4A7-2CD9-BD3D64F8B036}"/>
              </a:ext>
            </a:extLst>
          </p:cNvPr>
          <p:cNvCxnSpPr>
            <a:cxnSpLocks/>
            <a:endCxn id="26" idx="2"/>
          </p:cNvCxnSpPr>
          <p:nvPr/>
        </p:nvCxnSpPr>
        <p:spPr>
          <a:xfrm>
            <a:off x="6733476" y="3522153"/>
            <a:ext cx="931768" cy="171164"/>
          </a:xfrm>
          <a:prstGeom prst="line">
            <a:avLst/>
          </a:prstGeom>
          <a:ln w="12700">
            <a:solidFill>
              <a:srgbClr val="7030A0"/>
            </a:solidFill>
            <a:prstDash val="dash"/>
          </a:ln>
        </p:spPr>
        <p:style>
          <a:lnRef idx="1">
            <a:schemeClr val="accent1"/>
          </a:lnRef>
          <a:fillRef idx="0">
            <a:schemeClr val="accent1"/>
          </a:fillRef>
          <a:effectRef idx="0">
            <a:schemeClr val="accent1"/>
          </a:effectRef>
          <a:fontRef idx="minor">
            <a:schemeClr val="tx1"/>
          </a:fontRef>
        </p:style>
      </p:cxnSp>
      <p:grpSp>
        <p:nvGrpSpPr>
          <p:cNvPr id="62" name="Google Shape;73;p15">
            <a:extLst>
              <a:ext uri="{FF2B5EF4-FFF2-40B4-BE49-F238E27FC236}">
                <a16:creationId xmlns:a16="http://schemas.microsoft.com/office/drawing/2014/main" id="{E17BB05E-38F4-2CC4-0AA0-5A33D4A99649}"/>
              </a:ext>
            </a:extLst>
          </p:cNvPr>
          <p:cNvGrpSpPr/>
          <p:nvPr/>
        </p:nvGrpSpPr>
        <p:grpSpPr>
          <a:xfrm>
            <a:off x="0" y="4585144"/>
            <a:ext cx="8449056" cy="596954"/>
            <a:chOff x="0" y="4474098"/>
            <a:chExt cx="9144000" cy="708000"/>
          </a:xfrm>
        </p:grpSpPr>
        <p:sp>
          <p:nvSpPr>
            <p:cNvPr id="63" name="Google Shape;74;p15">
              <a:extLst>
                <a:ext uri="{FF2B5EF4-FFF2-40B4-BE49-F238E27FC236}">
                  <a16:creationId xmlns:a16="http://schemas.microsoft.com/office/drawing/2014/main" id="{C1391700-C3BB-5175-9E97-DC5BABA33732}"/>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75;p15">
              <a:extLst>
                <a:ext uri="{FF2B5EF4-FFF2-40B4-BE49-F238E27FC236}">
                  <a16:creationId xmlns:a16="http://schemas.microsoft.com/office/drawing/2014/main" id="{8E79BF31-60B3-88BE-1731-6AA29A58C23D}"/>
                </a:ext>
              </a:extLst>
            </p:cNvPr>
            <p:cNvGrpSpPr/>
            <p:nvPr/>
          </p:nvGrpSpPr>
          <p:grpSpPr>
            <a:xfrm>
              <a:off x="5592275" y="4645600"/>
              <a:ext cx="1343375" cy="533264"/>
              <a:chOff x="7676800" y="4493200"/>
              <a:chExt cx="1343375" cy="533264"/>
            </a:xfrm>
          </p:grpSpPr>
          <p:sp>
            <p:nvSpPr>
              <p:cNvPr id="67" name="Google Shape;76;p15">
                <a:extLst>
                  <a:ext uri="{FF2B5EF4-FFF2-40B4-BE49-F238E27FC236}">
                    <a16:creationId xmlns:a16="http://schemas.microsoft.com/office/drawing/2014/main" id="{289439D2-E3F4-F720-BB6E-B8D0F14BA311}"/>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7;p15">
                <a:extLst>
                  <a:ext uri="{FF2B5EF4-FFF2-40B4-BE49-F238E27FC236}">
                    <a16:creationId xmlns:a16="http://schemas.microsoft.com/office/drawing/2014/main" id="{E8C0A9F6-6900-469D-99EA-4FFF43816DBD}"/>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69" name="Google Shape;78;p15">
                <a:extLst>
                  <a:ext uri="{FF2B5EF4-FFF2-40B4-BE49-F238E27FC236}">
                    <a16:creationId xmlns:a16="http://schemas.microsoft.com/office/drawing/2014/main" id="{B4B25806-8AA5-B1F5-28DD-5ADEBBC4F15B}"/>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65" name="Google Shape;79;p15">
              <a:extLst>
                <a:ext uri="{FF2B5EF4-FFF2-40B4-BE49-F238E27FC236}">
                  <a16:creationId xmlns:a16="http://schemas.microsoft.com/office/drawing/2014/main" id="{E4832386-0AF0-88A6-68E9-FC278B119C68}"/>
                </a:ext>
              </a:extLst>
            </p:cNvPr>
            <p:cNvPicPr preferRelativeResize="0"/>
            <p:nvPr/>
          </p:nvPicPr>
          <p:blipFill>
            <a:blip r:embed="rId2">
              <a:alphaModFix/>
            </a:blip>
            <a:stretch>
              <a:fillRect/>
            </a:stretch>
          </p:blipFill>
          <p:spPr>
            <a:xfrm>
              <a:off x="4079400" y="4645612"/>
              <a:ext cx="1360476" cy="366650"/>
            </a:xfrm>
            <a:prstGeom prst="rect">
              <a:avLst/>
            </a:prstGeom>
            <a:noFill/>
            <a:ln>
              <a:noFill/>
            </a:ln>
          </p:spPr>
        </p:pic>
        <p:pic>
          <p:nvPicPr>
            <p:cNvPr id="66" name="Google Shape;80;p15">
              <a:extLst>
                <a:ext uri="{FF2B5EF4-FFF2-40B4-BE49-F238E27FC236}">
                  <a16:creationId xmlns:a16="http://schemas.microsoft.com/office/drawing/2014/main" id="{902A20A6-9419-7CA4-B2A0-007E51A0139B}"/>
                </a:ext>
              </a:extLst>
            </p:cNvPr>
            <p:cNvPicPr preferRelativeResize="0"/>
            <p:nvPr/>
          </p:nvPicPr>
          <p:blipFill>
            <a:blip r:embed="rId3">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63504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314B-424A-E6E6-A307-344A6957155E}"/>
              </a:ext>
            </a:extLst>
          </p:cNvPr>
          <p:cNvSpPr>
            <a:spLocks noGrp="1"/>
          </p:cNvSpPr>
          <p:nvPr>
            <p:ph type="title"/>
          </p:nvPr>
        </p:nvSpPr>
        <p:spPr>
          <a:xfrm>
            <a:off x="628651" y="285468"/>
            <a:ext cx="6977495" cy="490388"/>
          </a:xfrm>
        </p:spPr>
        <p:txBody>
          <a:bodyPr>
            <a:normAutofit fontScale="90000"/>
          </a:bodyPr>
          <a:lstStyle/>
          <a:p>
            <a:r>
              <a:rPr lang="en-BR" sz="2100" dirty="0">
                <a:solidFill>
                  <a:srgbClr val="7030A0"/>
                </a:solidFill>
                <a:latin typeface="Verdana" panose="020B0604030504040204" pitchFamily="34" charset="0"/>
                <a:ea typeface="Verdana" panose="020B0604030504040204" pitchFamily="34" charset="0"/>
              </a:rPr>
              <a:t>Metodologia utilizada para atualizar a OBM</a:t>
            </a:r>
          </a:p>
        </p:txBody>
      </p:sp>
      <p:sp>
        <p:nvSpPr>
          <p:cNvPr id="3" name="Content Placeholder 2">
            <a:extLst>
              <a:ext uri="{FF2B5EF4-FFF2-40B4-BE49-F238E27FC236}">
                <a16:creationId xmlns:a16="http://schemas.microsoft.com/office/drawing/2014/main" id="{81959394-5CE7-27CF-5174-1B5BE8C52021}"/>
              </a:ext>
            </a:extLst>
          </p:cNvPr>
          <p:cNvSpPr>
            <a:spLocks noGrp="1"/>
          </p:cNvSpPr>
          <p:nvPr>
            <p:ph idx="1"/>
          </p:nvPr>
        </p:nvSpPr>
        <p:spPr>
          <a:xfrm>
            <a:off x="562356" y="813327"/>
            <a:ext cx="7886700" cy="3516845"/>
          </a:xfrm>
        </p:spPr>
        <p:txBody>
          <a:bodyPr/>
          <a:lstStyle/>
          <a:p>
            <a:r>
              <a:rPr lang="pt-BR" dirty="0">
                <a:solidFill>
                  <a:srgbClr val="7030A0"/>
                </a:solidFill>
              </a:rPr>
              <a:t>Lista Hórus </a:t>
            </a:r>
          </a:p>
          <a:p>
            <a:pPr marL="0" indent="0">
              <a:buNone/>
            </a:pPr>
            <a:endParaRPr lang="pt-BR" dirty="0">
              <a:solidFill>
                <a:srgbClr val="7030A0"/>
              </a:solidFill>
            </a:endParaRPr>
          </a:p>
          <a:p>
            <a:pPr marL="0" indent="0">
              <a:buNone/>
            </a:pPr>
            <a:endParaRPr lang="pt-BR" dirty="0">
              <a:solidFill>
                <a:srgbClr val="7030A0"/>
              </a:solidFill>
            </a:endParaRPr>
          </a:p>
          <a:p>
            <a:pPr marL="0" indent="0">
              <a:buNone/>
            </a:pPr>
            <a:endParaRPr lang="pt-BR" dirty="0">
              <a:solidFill>
                <a:srgbClr val="7030A0"/>
              </a:solidFill>
            </a:endParaRPr>
          </a:p>
          <a:p>
            <a:pPr>
              <a:buFont typeface="Arial" panose="020B0604020202020204" pitchFamily="34" charset="0"/>
              <a:buChar char="•"/>
            </a:pPr>
            <a:endParaRPr lang="pt-BR" dirty="0">
              <a:solidFill>
                <a:srgbClr val="7030A0"/>
              </a:solidFill>
            </a:endParaRPr>
          </a:p>
          <a:p>
            <a:pPr>
              <a:buFont typeface="Arial" panose="020B0604020202020204" pitchFamily="34" charset="0"/>
              <a:buChar char="•"/>
            </a:pPr>
            <a:r>
              <a:rPr lang="pt-BR" dirty="0">
                <a:solidFill>
                  <a:srgbClr val="7030A0"/>
                </a:solidFill>
              </a:rPr>
              <a:t>Lista CMED </a:t>
            </a:r>
          </a:p>
          <a:p>
            <a:pPr marL="0" indent="0">
              <a:buNone/>
            </a:pPr>
            <a:endParaRPr lang="en-BR" dirty="0">
              <a:solidFill>
                <a:srgbClr val="7030A0"/>
              </a:solidFill>
            </a:endParaRPr>
          </a:p>
        </p:txBody>
      </p:sp>
      <p:pic>
        <p:nvPicPr>
          <p:cNvPr id="6" name="Imagem 5"/>
          <p:cNvPicPr>
            <a:picLocks noChangeAspect="1"/>
          </p:cNvPicPr>
          <p:nvPr/>
        </p:nvPicPr>
        <p:blipFill>
          <a:blip r:embed="rId2"/>
          <a:stretch>
            <a:fillRect/>
          </a:stretch>
        </p:blipFill>
        <p:spPr>
          <a:xfrm>
            <a:off x="1084148" y="1216862"/>
            <a:ext cx="6843116" cy="925376"/>
          </a:xfrm>
          <a:prstGeom prst="rect">
            <a:avLst/>
          </a:prstGeom>
        </p:spPr>
      </p:pic>
      <p:sp>
        <p:nvSpPr>
          <p:cNvPr id="8" name="AutoShape 6" descr="data:image/png;base64,iVBORw0KGgoAAAANSUhEUgAABJ8AAAC5CAYAAACGN55JAAAAAXNSR0IArs4c6QAAAARnQU1BAACxjwv8YQUAAAAJcEhZcwAADsMAAA7DAcdvqGQAAFF/SURBVHhe7d1fjB3Hfej5ou9L/B4/+EkxNUPaEp8ECBKGUKA/SYQZ3oAEDGutF8kAleGDBHASkrqCM7pAVhNbMcXNzIK6ASlrIerujbQyDdCwNbNE9A8xSCgQoAeCkiPOSIoeFnnwQ2DnZrWWbM1WdVed03+qu+tf95k/34/QmuGZPqerq6qrfl1d3WfPz372s01Rcdttt+nfhHjjjTfEvffeq/8FAACQlok1vvrVr4p//dd/JfYAAADYppriuC/pn42++OIL/RsAAEB61ViD2AMAAGB7aorjvqRmOVWXIgJAAADQJwafAAAAdobGwSf9s9Hvfvc7/RsAAEB61ViD2AMAAGB7aorjuO0OAABMlIo1Dp75jth78v7sJ7EHAADA9tQUx+25ePFi6YHjm5vjfz7+9nPZzyf2fTP7CQAA0Ienb/xY/0bcAQAAsNPsuXbtWu3b7ozDF05mPz8+czn7CQAA0Ad17UvNfFKIOwAAALanu+76Q/Hzn/+j/tdY5213AAAAAAAAQCgGnwAAAAAAANAbBp8AAAAAAADQGwafAAAAAAAA0BsGnwAAAAAAANAbBp8AAAAAAADQGwafAAAAAAAA0BsGnwAAAAAAANAbBp8AAAAAAADQGwafAAAAAAAA0BsGnwAAAAAAANAbBp8AAAAAAADQGwafAAAAAAAA0BsGnwAAAAAAANAbBp8AAAAAAADQGwafAAAAAAAA0BsGnwAAAAAAANAbBp8AAAAAAADQGwafAAAAAAAA0BsGnwAAAAAAANAbBp8AAAAAAADQGwafAAAAAAAA0BsGnwAAAAAAANAbBp8CLa8LsbkpF/lzRr8GAACAeCbOWl/N46yZZWIuAAC2MwafAqiA6PiUEMcOCrEmf14hGAIAAEhDBlWHVJy1R4iHLwmxKOOsK8dlzHVaiKt6FQAAsL0w+BRgYVqIPTIgOi8joDn5c4/8N8EQAABAAjKomlZxlvpV/m9Ox11z6gUAALAthQ8+zQixvCrEurr1zCzrQqwu12cBzcv12m5RW9XvX5fvNUbvaVjW5WfN2z4sJF0dSzFdmfnC3xv2SSl+/qp8T5Vtv0ea9sPyOZ23ADqmFwCALS2g/60tlr40JOZwiiGqaZT/SBqjFD4/JOZw2oZcQuOgkab9tqSzJMV25JLdutf5ZgAA0KewwSfZga9fEeL4rBBT+qWM/MfscSGuyE6+b1NyW+dkGpaLwcRA6Zo/on9R5Gc/4BDQzJ5yCJoMGWw17sc5GUh57kdIegEA2GqS9Ge6L7Ve+GlgjTl8yfcOFTt5xRwBvMohIqZJsh1pSr52Rf6tc7ALAAD0JmjwaX6x3rGXyE5+qA7+0AP6F2modB2Rn1NUTEMjmbALLoGuCk5lMNa1Hz5Bc1B6AQDYYlL2Z1PHs/EKL8dlnBFq0NjJNeYI5FwOkTFN0u1IarAragARAACEkf1v0ODTLdP6lw0hDqpnHunl4LHspcxs8WpVjMo2skU96Fv/eWqf/kXyTdf5ucJnymXFrCQ/vPj69IJ+XVLftmJioTWdCNcA1mW9YnC6IT+/uB/HVvQfpKlDWfl1ikkvAABbRVB/Zokhin3pLdWOtCHmGMUHMs6o9b2295il8EzI4NjJ8fOrXPr6vuOgmJgmdDsqv9QXwozSXyw/KWYAEQAAhFF9ddwDx2VPvyijABMwqIdCqgdEZp29DGiGsHFD/1LUY7oekAFSRgZCc0vjgPFIV4SnneuYVj+6yic/f1qmtRhUnpfB3zH5ugrgjj3cHHAWxaYXAICtYJL9WeE6V7wBY6eumCOETznExDRB25ErHZyWn138MPm7+qKY0QCUXJcQCACAYam+OmjwaeG0/kVSU5iv6Ac6qgdmWh8CHkMGaebzR8sVfTVMBhIPF67G9Z4u+Rnqq3+VtUvyfzKgeVUHM60zveQ6oyt8MuGNU77l6+bCaPb5FuoqpQrgSoFVk9D0AgCwlYT2Z5YY4txx/Tfp/Wpf2hRz6G1vvFofJLG+Ry/F2+iCYxTHzx9xjTlC+JSDXDc4pgndjszjWvloxfyvzXgDAAD90X112Myn80IclIGNjgNG1AMz1QM5nb6RJIE1GQSW9JyumQeyGDBzSW5LecWkoSPAu74g06t/P35hmPyJSS8AAFtFH/3Z2rEsbHAng4viBS9vPccoRX3FHEPFFcQvAADsPMG33V2VgY2aJq6urq1VIykZMQzxjXe2b4fpM12Lhaul5/RVxyuF17oefDonA92MTEefDwI1YtMLAMBWkLI/25CxwYrsj+dcR57k+tkzhKabZ9W4GjJ26iPmGCquIH4BAGDniXvmk6Tu2Z+TAZl6VoF6aGbrPfUyADqgf3UmP8/2oM2uKeVe6XIh3yTf2qrz4Z4y0DXpUOvWPk9Gtev616bbCOZlYLoul87bCFOkFwCASYvpzywxxLSMDRaaBp4K66vnEWVk7HJusWX2UEOcopamAS6vGCXg8zNdMYcv33IIjWlitnOquZyW5d+M2u2WAACgP7qv9h98kr29ugKlFhUwFDt59dDM900EIJl76q8XHgp+qvIeFXhEB0RKQLp8zLc9U6Kg68GnCw9ncWSjSybYlZlS3Y/5ZRkAy9en5KKm6LdtKlV6AQCYpEn1Z+p5RKMBKNnvRs0e6jlGadIVc/gIKYeQmCZqO2r2mMzL0mCW/H1ZvnZc/i0j120bswMAAOmpvtp/8En22KM+XgYMtQd5ytcyMtp5RV9Zuvp+/lOpvme0vvTqK/qXIhVIFNYfve+4/ruUXcEKSJeP4je22K4+mm23PvhUkds+bVa2OF/4RpdaXhX2eWOlPXhKll4AACZokv2ZGoAqzh6yPmuoIU4xS/aemBjF5fObdMQcPkLKISSmid1ONlNNPUPLbEv+Php4klbkugAAYFiqrw667U49R2DUyTcofeOIjChGVw8bqK/aXQgYFCoGLN7pcjSzLIMc/XvTN7YUr+51PQhTBbON2SETN921H/KPbQ89TZ1eAAAmYSv0Z8XZQzEP7+4rRunSGnM4Ci4Hz5im1+1I6iHzIbEmAACIJPvfsGc+nZed/EEhVmQAUO3o1SCSejBn9TkEKvhRzzVQD/oskf9WwYD6ql0v5n3FQZiAdLl44JD+RTLfulJ1vhAkuTwIc8k8s8qmaT/0Pnc99LSP9AIAMLQt0Z/JDvdh02dPRdx+19S3SzExiovWmMNBVDk07bclpkmxHXWx05a/B3vMXwAA0G3PtWvXNvXvNYcvnMx+fnzmcvYTAACgD+oWqb0n789+J+7YmYrPXlpbEWKuZRY3AADYnu666w/Fz3/+j/pfY9HfdgcAAAB0WVDf8Hcwn5k0eyj8FkYAALD9MPgEAACAXqlZT+YB4FMbQqw83P4IAQAAsLMw+AQAAIBeZbOezLfWyd958DcAALsLg08AAAAAAADoDQ8cBwAA3v7+4s/0b2k8+M3/zAPHAQAABpQ6nlP+buUH1geOM/gEAAC8qWBFDRilxOATAADAcFLHcy/9+GeNg0/cdgcAAIJsbm4mWwAAADA8W1wWurRh8AkAAARRIUaqBQAAAMOzxWWhSxsGnwAAQBhb1BG6AAAAYHi2uCx0acEznwAAgDf1jIAHjszpf419/wen9W+5zS82xRebX4jN332R/fzdF78TX8jffyeX7//1U3otIf7Tf/oSz3wCAAAYUFM8F+qVS6s88wkAAKRVvdillicePyV/2cwGnX7329+K36rl89+Kz377ufjss8/E55/lP7/310+V3gcAAIDhFeOx2KUNg08AACCI7UGTavkvj58Sn3/+uVx+K5fPxGef/0Z8/pn8KZff/OY34unvf6/2HgAAAAyvGpPFLG0YfAIAAEFUjNG0LP7ld8VnauBJDTr9Jh90UsvpH/zAuj4AAACGZ4vLQpc2DD4BAIAgtitexeWpv/qrbMDpM738b2fOWNdTCwAAAIZni8vU8jennxkt3/v+0+Kv/tenxHcXF8XJU6es66ulDYNPAAAgiIoxupZ81lO+2P5uFgAAAAzPFpep5dSJE9mzO/+/Tz8V//M//qf493//tfj3X/1a/OBv7LPY1dKGwScAABBk0+G/33z2m9FSfL36HwAAAIZXjMeq/z3xXx7PBp1+/atfiV//+tdieWW58Nf6f20YfAIAAEGKV7qeeeZMtnzve98XTz75X8Vf/MVfZK+bZz2pGVDF9asLAAAAhmeLy4rL00//jfj3X/9a/Lf/9nfWvxeXNgw+AQCAIMV7/NVg03/8v/8hfvWrX4l/+7d/ywai1Otq0El9093nv1WDT+P1qwsAAACGZ4vLqssPn/8/rK9XlzYMPgEAgCAqxigui3/5ZDbwtLLyv49eu/Difxf//f/8e/E//sfLpXWrCwAAAIZni8tClzYMPgEAgCC2K175lOz6610LAAAAhmeLy0KXNgw+AQCAICrESLUAAABgeLa4LHRpw+ATAAAIYrviFboAAABgeLa4LHRpw+ATAAAIU7zUFbsAAABgeLa4LHRpweATAAAIYos5QhcAAAAMzxaXhS5t9ly8eLG0TnGq1ONvP5f9/PjM5ewnAACA8vcXf6Z/S+PBb/5nsffk/dnvxB0AAAD9Sx3PKX+38gPx85//o/7X2J5r1641DlAdvnAy+0kQCAAA+qSufTH4BAAAsL3dddcf2gefXGY+fffwC9lPAACAPjxy11dHg0/EHQAAANvTi3/5v4iH/vr/0v8ac5r59NoTP8l+AgAA9GHv7//eaPCJuAMAAGBn4YHjAAAAAAAA6A2DTwAAAAAAAOgNg08AAAAAAADoDYNPAAAAAAAA6A2DTwAAAFvCZbH4lS+Lb537UP8bOxdlDQDYXcIGnz46K74lO8ybbcuJy3ol6fXHrOssvq7/buj1Sq8X3ltbX7G9JzJdahl9XtM6c2fFJ3qVkVTpL/jk3D36/Y+Jt/Rrvt46UUi3Xorby7dxj3jhI/1CozxAKn9Ww/sS5lt5acgHn+0VdOWvLe9qS7FOZTzyycZ3313ru0Vn2acom5GwfOmqv0VOx0vHPlk/2/aeghTHKYAuH4oX5sbtQPsxV29vmo7fkmL75tR+dnx2Q3vZNdDwybmnxUviTnHoj2/OX0iQrs72vheB5ZDxee+4bjh/PmVdV92HxhjKvT8PSotORymvC2mzloHtPYqOkXwG99rijrC4sKCaxy3viT1mx/WjOTaJKZ/qUs17n892SWumuu2OOD9jqxuFz/GqT5pPbJox27PVDRPHt9Sbcf5UF1t+xbS7ub5i79rScl5YXdr3wfQBbfVHr2O22ZSmrjpYZKsnhc+1ptn2noKh69ZYQD+qWM5DO98v0xw2+PTxP4t35Y8HX/5UfPjLynIm/5rkouJ6byzdKV76tl9n8NIZhwZGiUiXWZbu03/UyutcEg++c0rc61M5Jef0j3wo3vzJ2+K2h46K28Tz4jWfiqDoynD0F6fFG4V9U+kXMu+9KlZWsY+Ilx66VPgcVY5CPHVHc6WOzbfy+6+LJ29/XhyV+9RUb/y2152/d58pfp7avnzx9kp+FutUYD7ZOO+7Z31PxatsQvLFu/5GHi/a4McpACdvnTggnvpGsQ2Rbbw85o5W2/is7Si3Nybm8Or3XvxpS1+VH/fNdPD/7ffEk/9k0jtO9/7FAy3xj/7s278p7tmrXyqKSteAYsrB4735iY+sG+/oF0JQ1nk+fvv5Ut/+xuEfi3ur/XPCOCeUfz/tyCHu8I4LG5RiqH86LW578YjbQIqzvH70GZuU6krAed2YW1qd66gnr/rkHZtq950Vzz8kf774dG0w7q1nT8k4/k7x5KNd9UauU2tjzoq79V8zsf2f9/751bPyuUP7eZpf/bpZ3HP4TvmzJQ0frYlXZT9x2+FZcZN+SSmnqftc08d2qVvB/ajqD+44JcTS9VF6XduCwW+7u+nYD7MG+93Fv23pWMcelJVayAp6MkFFiHe/WHpZpsejMQ9Kvz5I9s/9uTgk8+qlVZ/GVQZDsjK8qzrE1cdKB1mWflk5qgNsjdTBIBt7oRqySod607E3s0omZKfZ3aj551vZzeI7q59mB9i7i484XEnp2F5U/lokyycb330fWkv6gvIloP4mKM/hj1MArrKTvlIbcr/4M9V+VNr4PNg6Kp4vrGtiDtdA8MEleTIoP/fZprbg9b+VQZoM6JZUH1Olrh7K4F+l4Zdviu/UBhXyNuxHx/RMl6qGAFmJS9ewYsrB+b0y8L13UZ74qMA36+/9UdbKZfGczEc1iPJnhb5V9dGlY67XOMdNf+cDCeNmX3sfE8+ovHvnx+LNVPHdwLGJ73ldiVNaHeuoJ7/6FFdH7n5UHdNvi6ceK7dhR1+UbcDSDy3th7+4/m/o2Ft+puN5oUv9uumPvynztzkNn/zDj7OBmNEsU6t051vbpm5F9KNvrcr+QNa3Rwt93E3HnhAPyp/v3tjIX2gwgWc+mRHK98S/uBSsrNTBjVofvvb1rIJ/sOHY+QWkPz9Ijoo/uu9m8QffkC+0XgErM9O4nzxbrcD+zMHaNGpqKplTg+ObbxZ3n1FXu+UB9mzc9mLy1yZpPjXw2vcJsKUvJF9C6m+S8hz4OAUQ56apW7Of4zb+snhNBlvioT8tXw2WMUd2fL7zz+Lj/IV2U7NZIP3uT9aswXoWcKnZKlP6hYJPzj2SXT188OXKFWlHpk0pBnMjEemKld0K4DzDIKYcPN5739nsSmvj4I4LynrsG9OtfW5If55cT+cDKePmcG+LDacGqtvwsYnneV2BV1o76qg3j/oUXUdGg4ynxHPZYMuH4oUz9ZP3cHH930Rib+fzQof6tTdvM+1p6JhlWpHkfGu71K0U/WiAbfDA8ZvFd07ko6ONV4GGpG912j/lWlC+6dcHiW5A7p5rGRlWU96+UgwK9XvFreIPokfRXQ7WKTHVeLBXeOebzf3ij7LphTHb88hfJ4nzqZHHvk9ENX0h+RJSf1OVZ4/HKYDejNr4j9bFB/LHbfvqZ+Rf2+dzYqQDXdtMhI/OimfV1UTLbJVxm1e+Ou+u3KbUhaZrYDHlkKwMXVHW4364bdaS2d++45wufZwP6H1LEjeH+fiG2v6dYupr+b/jlOvW1o5NXNPqUkdDuNanNHVkNECrZiFlsxfDB69rotrOkP1LUM+SnBcaZoDKkoaWWaZ2Kc63dlDdapDXq/L+5QNpcttz9osUxgQGn3RGO45AZu7r52qHNzPt2Dfg8Em/OUhMA3Lfn3pcTdoQG/K94vavi/g+TH9W65UGPdrdJTTfGnUEoG3bi8pfm4T55CR18J2aSV9IvgTU35TlOdhxCiBWPuW7cMKmA9lm7jML8in89SufrbNVnNq8FiZgbAnawtI1sJhySFiGrihreZJ0Vt22Ifuvb39Z2B+4O3Sc0yL5+UBA3JGSHkwUDz2R5NarycQmAed1inNaXepoIKf6lKqO6NvF3zkl7vU+J5JtgXqumppwkC2VPIhqOwP2L7aeeZ0XutWvplvv8jaz65Y7m8jzrW1Tt8Ko217zWxQPyPp4j/jW3JdHt/B13aYcNfiUNwItB4NF9uBQmdEPnvCZXjYeQTzqMPXbNV0u65XWueOU2K8eTla7J7OLe/rrB4kZ8a8/TMxMl6vd8xwaEAWrH6Bp8q0uH2mtc92eV/4mF9eQOe17tiTsmD00pa9bJV886m/a8uzpOAWQVssJm+0qqrlFz9nex8SjtSuf5Su9rmzfXmN7GGc+mKZuYcj/bZUwXX2LKYckZeiKss629SPzAG3V/6m0Bz8AO/KErZPf+YCzAePmaryqBg26Zgq4mkRsEnZe55nWpHW0yKM+JagjZoaK4ppf2bOt1LneaFG3hak8qH+bYFTb2XPsHXpe6Fy/2tpMz4HR8POZoq1ft2Kp53GqASg1uPmuGkRzvDASNfhUfkq8WuxTvIoV7uiLd2ZP7Pd+eJ8eQXRpQF3T5bLeeB11sKt9CTyxd0q/PkhK0+/MVMK3xav/0DZ1r+AX6wkaZB/16YLJ8q0in55c57a9RPkbLG5aZfe+m6XfqZZNmtLXrZIvzvW3h/Ic8jgFEEA/nFMGOcUHqxrW5/xtvKd/c1e7jcBhtopN6Ruy1Ddb6dfLmp7XUZcqXa3MLf2juE2+9uKR0mtdt7/ElEOqMnS1q8t6RJ4oraq06xN8dQU96OQ+Ls5x4nE+4GzAuLkas7l+Q1S34WKT+PO6kLSmqqMVrvUpQR0xtyUp4edF94ulrH2pz4yMajt7jr19zgtD61etzTQztA773aYcfj5Tse3qlgc1ey0rHxmLqXLVD5BXA8Nd8cEgt92VG1rbt4K4kI1ONu2yfrANwxzsofeaO6RfHyTVoMRMJWx6+OSYHnlOQn9W6wHxofiXX8gfrdMFY/PNpi24adledP7apMonVwMEdlFM+kLyxbP+9lKeQxynAMKYbxhTwWhlkF0/vLSZ5zNVzG0E+luC8oc8t01ld2nzGrz+03yfOr4SOeOdrgBmVrVesiubha/vVkvjiUBMOaQuQ1e7uaxr8hP8rMxHD7AdOs7pkvJ8wDPu6EHUt8UVDRibRJ/XRaXVVkdjdNWnRHVEnqyfVN/ap9pSfaIefF5kHrBtjsmottNz/6LrWfd5YXD9qtz+l8/QCr1NOcX51jasW05kLPaYvghoJjxkcYPbhJNt8MDxgtGUuqfFC+3f4tcPfbAHdxAd6c8PEqlyhdFMy+3+KlY98ty5ngt9/37rNyS4PAdAis23Eccrhg3bi89fm4T51Mr9aulkVNMXki9+9bef8pR6P04BhBhNv3/ZEozunRb75Q/bV/zmVzF9A0n90NHseM7bt/arp6b98j8ZygcVXG8L8E3XwGLKIXkZuqKsq/IZBMZQcY6HZOcDKePmUOZ5WXG3LG6n2CRFWst1NFJrfUpTR956Vu2bHnjWM2LCv9JfH29GVNs5gdg72XlhVfFh4XqGlvd5U/V8JtK2q1sO9ADkbUt/Xskj/eypjrZsew0+SXc/qkcQF2UHPribR/dvjqb0eWpOvz5Ibj8t3hiN9o4XNS3XZdpsPvKc4mrQePpi0+jp6OshO6/gxeebEre9NPlrky6fmqX4jD7Z0heSL+71t7/yVPo+TgH4+eTcPdntX80Ps2yanREeSI7agTvy2Vbj51vYlb5xJn+pm35+lc+ggm+6hhVTDunL0BVlXZbfqjOeLTFEnOOruZ/2kzJujhMzuLqdYpM0aa3W0Vht9Sm6jrz+mO6/fqgvnHTNiOlgvt1u1JbEtZ3Dx95pzgttTFv12rl8gMT3NuU+2rJtVbc8hF4o2naDT6MRxEmpTIP21pR+fS9/U1BiAp3SdEZ9v+XNxQeZyc//kZpyp0aka/dCq1sWPO4rv+9s1pCoJ9lX36MerKmeam+9Am0TmW/R2wvJX1cp88kixWf0qTF9IfniWn/7LE8l5XEKII4MrlR7oaaU/6hx+rwOZt85JU4W2pu3TuQn7UGBpLm1QXH6Nip9O4FMw72Wh8GOrhgX5K95Dip4p2tIHuVQi2F6KENXu7Wss+d7VW6RGB1vhe31HOcE6TofyL4BzCG/U8bNAcYD69VZBB62U2zim1bXOhqrrT5F1RH59zNq0KFy+5fZnvzMxmfkZG1k9RYm/dzD20+LZ0afF9l2uu5fynoWez7dxHzuopoN1PHFDhW9tWVbsW75qPbVpl9Ss7mKfZ++wNI12Bk2+KTvLS0+EGy01DIuvbvP5PcU1gySruI06PwVX7b0Z1OxWztJj+2a+y6zoKiYDwfExolPK8H725Wv71TLOJDKvmVBBlgi+yrF8TrmAWPuDxj0y7dqGR79RT7KHrq9pPlrkS6fPPY9ur63l30Tn7IJyheH+tt3eSq9H6cAHJjgSlLBWalNUEshMFdthwzi8q/+zf+etzWhgaSeEi85Xz1VgaRs295YErX29d5FkT04ddwHm6vInl9RHpKuwPZeyR6kbXm4eyPXctBfDz76um7F9b3ZCaneD/XV0tK4b2p/3oTdLi3rLL/lqUtxXZmfaoZhtczD4pzweuei3k/LE3OznWw/zGyADg5xRyrjepov9bpiuOddeGzSZ/nYP/tbWXvukVaPOhqr8fxSCawjn5x7JB+wsQwu5jNiZJ1oGoDJBhH0t/uNliPiA7Xv1W+Kc207mzjsX9oYuK94WX+u0jEIUj0W/c813W25uqW49qO1vvpm/dy1yjF+xykhHI7LPdeuXdvUv9ccvnAy+/naEz/JfmJrUVdL8k4r8QgtAAAD2/v7vyf2nsyDll0Rd6iriTJYU1853Uewu9Xtqhhml5c1AGB7St1Xb7/b7qBdFs8tvu1+VQcAAGwZ+W1YfrcF7By7K4bZ3WUNANie0vfVDD5tV6//VLxUut8XAABsD3lA1+dDtLey7KGuuyaG2d1lDQDYnvroq7ntDgAATNyuu+0OAABgF/nSjRs3RHH54IMPRgsAAAAAAAAQ40v79u0TxWX//v2jBQAAAAAAAIix5+LFi6Xb7jY3x/98/O3nsp/fPfxC9hMAAKAPj9z11dFtd8QdAAAAO4vTM58+euZy9hMAAKAvZvCJuAMAAGB7eu+998Stt96q/zXGt90BAAAAAACgNww+AQAAAAAAoDcMPgEAAAAAAKA3DD4BAAAAAACgNww+AQAAbAlr4tiePeLgyob+N3Y2yhsAsHtEDz6tHdsj9siOs7gcW9N/lDZWDsrXDorufjXvgMuf1fC+tWOV9fRycEXUVtfrFtPU+P49x2QqLHy2V5Dvu1rX/rm2vKstpYQrHvlk47vvGyvioHV9udTSVtZZ9inKZiQsX7rqb1FXeWY69sn62bb3FDht16btc3W5lgJe17IullFTorVx2u15Yl4LOxb8yqS2VI7frZCGqq7P3ultiPN7G9JU3/VyvcsU3mtNju09kelSy2i1pnUC+jPn9BcEty8TsSFWDrbsa6Zev5vXLSiWQ8cbGtu1ooZy7Rpk2FhZEufFjHjg0FT+QoJ05a97HOMp1I4R3/rlUtYVicvQJz7YEeVd3YfG/sm9DwlKi05HafcLabNmi+09iq6HPoN7reVu0mFLhKnz1gRW9diWufZPSkuZh8ZEI9XPLiy2t43rs2tbYfKwbX29jtmvxjS5bdMrT5q2FRn3ZQqfbS0C/ffa36pp6kjLaH17gTnU93E9Hy9N+zW5vju4zYQ/WV7hg0+60s1dXxbrm5tic7SsCjHnWGGMrOLMifPzq4XP2RTry0IsTDdXpvnV8nbnry6IaedGq/r+dbE8c14mvbmT8tvehnj1latiZn5ehhXnxSXLSrPnip+nti9fnKnk57nZfGUlMJ9snPd9/X1xVf4or6+XYtoS8yqbkHzxrr/d5eni/FJHQ1+TZrtOQsr6/KWW4y1PuwvvYyHjlzddx+9WSENZ92fv+DbE873F9dZlZpyXx7LPSYfz8RmRLrNUVyuv49+fKVu6fYmUB4fTYqGtScna9XL9NvXAo2pHtms6gJ67LpbXi2Wal+uBhemWOqk/e+YBYcYiShK1t71T7cz0gpAZoPfbtA9u9dmprLvE5JVXfLAzyjvL87nz5Tb0gVfEdPXASdiHhPJv5xy5lPvsObE6L3+eX6qdqK6dXpD9woxYPtXer/Xeljn2T11lHhYT1bn0fzI1WX3264umxKEHVKJa1t94VeSH2CG59lg5TS3xS0VInpS3FR/3VbkeD87HeFFkfV87Juv5gWJbIfdf7letL9gSfTeGEjj4JDtbGVhcVQfcleOlA1rWVHFOVhqH9iinKpw8GOTRUDtgp45fySqfrH0OlU9uNz9CAgPoKXH8ymZ2kF1deNhh9LNje7rBO3DklFBt4/mwRI0lyycb330fWkv6gvIloP4mKM952ZnIHRAP+2Rw6nqU0PzyctY5LjXtz9ppGVzJjmlZHSc9iMqb2PZC6zMNtCFRpo5fyALDqwunW4KRsaDjszf+9XOntS8l8oR3Wp6pzajBjCxf7PJgeF6sFuq3qQeuAXpcu6au8soAWqVh84o4XhtQyPuXK/U/5HR5VE+UlIm3t85k/6raGdm/Xhjtp2wfLnSk33As6zZxeeUTH+yU8l4Tp9VIiNzn4nmk6hdKfUWvfYib/tpp93KfPaXK5qpYeLjQpsh6m1f7C5Z6UDBgW9bOscyHEtgXTR16QJZF8/obr76SDZCMZhZaDRm/dPTtnvngfjyEl3dMfc8G60qfPytOqUpc2f/J990YUtDgk5kmvHyh2kD7Mw1D08jp1PFFWR27D8DM9C3yk4S4fiO85Zg9p0Zl5UF2Om57+X7NiyOzU2LfAflC62hst6T51MBr3yfAlr6QfAmpv0nKU3YmqiF1PRlWUtejpPYdyjrHq6+8au0Y1i6pnukBcWiffiGx6LxJ0F70mYbUZZ9/3m5qQ8xV0evCqYgDjs9e+dbPnda+FM2ey66ENp7EZ9aEanLE/BEZ3hbpfbv6vljPX2gX0a5trDwsg1t1bn6ukgY3pjwWbfs5wfY2u9XEdURh44Y84lRSKgMqU+3pH3Eq6w5RZegeH+y48j6wr3Wfh+hDOvXUTnvFhVPHxYU8ESLv6jbEylLW+NjLsmjItsxFR5kPJbgv0u2Kff2OmYUVg8UvKeM+3+MhpLxj6rvFVLZjxf2ffN+NYQUMPplpawfEvugWy6VhmBa3NDYsFXqq6YGohM2KI3nvGbE9vV/6QJrNPzBihkXifGrkse8TUU1fSL6E1N9U5Tklji/m7+28+pvx2O6amgo/zJT3MX1yf/UV8Wp1dzZWhOqbbFd000hQJtHtRZ9pSFXnDP15u74NaeN7fPbMu3722L5sB2bQ45bp/N8F01nFdhyEDG7XzDFWvrLsrlwedZNsbxNKeeLcKLIMneKDnVTepu1vm7Vk9rfvPqRLH+20T7nnRgNtalZGNqNCFmXgIGRNsrasjUuZD6V8LPj1Rfo4sa3fMrPQbqD4JWnc53o8xJV3H/V9tP8T77sxtIDBp3XxvjpqZm6RVTmW/qzWkVg98tlFVqxsOnBwIFDVUdnbtmcaPHMgzR7JD9rgqD5hPjlJ0bH1yaQvJF8C6m/K8pz1uEqRvB6ll095rl8par2im0Js3qRoL/pMA21IAi4nSxU+x2efQuvnDmtfvOiAvtlV8b7jqEdYu+ZyjLUwAf2R5gKfWHvrY2qfPIWXuV3L7JTtS7eoMnSKD3ZSecsT2Oy2SHn8z+0R9gcCD92HtEjeTvuUu6FvH7q6IKaTnntICduyZi5lPpDIvig/Turr58dJ1y13Nj3GL33EfU7HQ2x5p6vv2QwkmRKzm5PvuzG08AeOh3a4weqNQX4A6WV6QRxQD1Gr3avtLx9prXPdXr3BMyPO9Qe2pRfXaDrte7ZMpqNqSl+3Sr541N+05Tm+SjHXcfnBa7t6Krft3u162clFPdtA/73Kq6ynjot8d4pXispXb/oQUiap24s+00AbUhby3uxBl6oaLvqUsfvxqbimy2U917rRrqf2ZRuxzRQz0/ydJWzXbN+OZHuobR6Qq9st8n9bTai99WNmD1SusOtnhAwmJq8i4tttW95yW1fMA5RV+6HS3vVNWI16PHnP+LXTzjzL3cwGUfz6GTexbVlnv5O0zJt1pSO6L2o7TnwuPknh5xjNXPv28HxwPB4iyztJfd/IZyDJD6g9K2qr9d3oT/jg0/UbyRuodvXpsOMn9qv7dNUB3n1C4mI9uwRS57Y9XclL6TXTQq+KV2pzAVPzuZ2srnvfzZJoerGnpvR1q+SLc/3toTz1VYr2DiXddutlJ5f1/AqIjW9Z16YGO1zRjROWN2nbiz7TQBtS5freYpA3d34m+/Yp72enOh2fOdd0uaznVjccDNy+bDXW52jcUJP6/aRq10rfjtTY7jY986JukPbW3MY9Opbka+fnSq+1neOofVbP1C2ddC3dIoZ+zmtwXkXEt9uyvEfkSewVlXZ9gqpmOQQNRsT1IU482mlnnuWePycql+r8oyi2LXPrn1KVebP2dKTpi2rHiZlF5HmbVfg5RjO3vj0yH5yPh/Dyjq/v+qH+MheKDxY3tlrfjf4EDD7pkdgk9Ge1NvgbIqt7rdNhZ8W5rJNPeQ94W+fZsj3d4FWDCjMttPNhm1ap8snVAIFDFJO+kHzxrL+9lKds/LPpr/WpoSO9bLcnZmqw/kaK/KF+CaegV0XnTYL2os800IYEKwe5tm+fcuFwfPYqtn7usPbFlX6Ia7PCNH8X3u2ayzHWYO2SLO3mBzmXDNHempm0esm+nEl9w1nhta5B3fJXksvlyiGZN/IPSdoXR6Fl6GQHlXdNfoKalbs8Oc2bkaH7kC4p22mfctc2VsTD2RmtPC70t5clO/9I3ZY5sZX5AFL1ReY40SMO+Syi0Nus+opf+oz7fI8Hz/KOru/mm0HVRcHKIOjE+24MLWDwSY/E2h7o5U3fH976AErH++rNN6lE3wPueEWqYXt5gydVrhKObnMKyreE+dTK/WrcZFTTF5IvfvW3n/KURlNDl8TKjfylot622wt9m0WWpryM+nyoX5K8iWwv+kwDbcgW0HF89i62P9tR7YujxmcNmavZvicUvu2a6Vv8T9zy4Nj19pBh29t08vZl2LSGlqFL/d/55Z3PIDCG6kM8JGun/c9r8q+G1wOIetZJsq/pT96WuSuXef/S9UX6OMlut9KziLzjkAHilz7jvoDjwbW8Y+v76DEIq5aLghPvuzG0oNvu8pHYNFeFzfS4phHU0defdg5ZTo3ueR1NtQsQtz3d4M0si/XiFT+9rOdzHINuaUiXT81SfEafbOkLyRf3+ttfeSqzp/RVigXV2xX1u90+jPZlOr+yMb5nPbVUeRPTXvSZBtqQraL5+BxCfH+2k9oXN00zM8JPKHzbtdI3AuUvddPPwPAJjodrb9MxbcPQafUuQ4/4dqeXd37Ly3jWwRB9iK/mds6P13mNfn7ZzPIFfSIt2+uks2XTt2WuqmXer7R9kamfl1byWUS+t1kNU3/7jft8jwen8o6s7xsrB/X71xtmzE6+78awwp75NHVcXFHT7tQIbe1eUTW1zv6ARavZc9mBdXVhuvYe9eDG6YWr9pFSm8pUO1/R29P3lTYFFSZQCbqlIWU+WaT4jD41pi8kX1zrb5/lqZirFFUh25UB7UF1lSTlwzd96Ks5GcuDBJNJWSah7UWfaaAN2Tqajs+hRPZnjenvu12bGB3UX10QDxfq99qxPPgMOqHwbtf0bRUyDdN7DtauCo+ubhfkr3kGx0O1t4mokw9r2zBEv+WbV17x7Q4p7+wZX5VnuMjXVJmVttdzHxKkq53OvknLIb+dy13+nj8xuXxLl0mHfH98de6hLatyLfM+pe6LTJ+5oGbpdDzMv2LQ+ttn3NfY74eWd2R9H21jVVxp3MhW6LsxqGvXrm02LV878SfZ0mx1U1aXTfkxpWV+Vf9Zkh1V7e/5MrO5vK5XUtaXN2U9qawzL7dgsTqf/b24HUP2HfJvhc+2ratfqy0zy5vFJI04bq+2bYvmddY3ZZ/enAbDJ59sfPfduj29dKS1s+xTlI0RlC/t9TeoPFv2yVZ/immI2q7Z/+JG2rar158pbsS1rBs+15R3bXveedJ8LCQrE6358yaThqDPHtl5bUhsnayxrdf63vrxmUmZrpZ1nOqRZ/rj6lj/rHGH3kf7Uqm7tXUd63ZDPnq1awX2/q+apw7HbIJ0dfbFieX1p7g0lIFOa6kf0q/Zl46yTJBXY93xbdG2L29LvpfKpcijD4lJS2lfHcsq/3u57Br3w6q93M3+WD/T5ItD+dqXRG2ZZ/9UXJrzyjG+KGotM/Vntc32Nsi3Lxq1Pc0bzf9eXXz2a6QjT1r2v7hfQfnQmrf1fj/jVd65uPqu86ewvfKSqL435EXvbSY6Xb9+Xf9WIPN/jxpkkhlsdfjCyeznR89czn4C2JryK8tCLK/vkFknAHalvSfvz37uirhDzfyRDbf66m3vb2XcAXZdv7XLyxsAsHu899574tZbb9X/Ggu77Q7AFrImTi9cFeP7sQEAW11+C5bf7SE7x+7rt3Z3eQMAwOATsP2pr22eWRYXGHkCgG0iH3zp9ZuVtrDs4b67qt/a3eUNAIDCbXcAAGBL2FW33QEAAOxA3HYHAAAAAACAwTH4BAAAAAAAgN7suXjxYum2u83N8T8ff/u57Od3D7+Q/QQAAOjDI3d9dXTbHXEHAADAzuL0zKfXnvhJ9hMAAKAPe3//90aDT8QdAAAAOwu33QEAAAAAAKA3DD4BAAAAAACgNww+AQAAAAAAoDcMPgEAAAAAAKA3DD4BAABsCZfF4le+LL517kP9b+xslDcAYPeIHnx668SXxc2y4ywui6/rP0qfnLtHvnaPeOEj/UKjvAMuf1bD+15/rLKeXubOik/0KiN63WKaGt//lcfEW3qVEp/tFeT7rta1f64t72rLict6bcMjn2x89/2js+Jb1vXlUktbWWfZpyibkbB86aq/RV3lmenYJ+tn295T4LRdm7bP1eVaCnhdy7pYRk51IF/XlifmtbBjwa9Makvl+N0Kaajq+uyd3oYE1cnCUqv7lXqXKbzXeqzY3hOZLrWMPq9pnYD+zDn9BcHty6A+FC/MFfKmNb31+t207yXFcuiol43tWlFDuXYNMnxy7mnxkrhTHPrjm/MXEqQrf93jGE+hdoz41q9xmTuVn5K4DH3igx1R3tV9aOyf3PuQoLTodJTyupA2axnY3qPoeugzuNda7iYdtrIxdb6j3HIu9TuwLXPtn5SWMg+NiUaqn11YbPsxrs+ubYXJw7b19TpmvxrT5LZNrzxp2lZk3JcpfLa1Tui/1/5WTVNHWkbrB9f37dF3B7eZ8CfLK3zwSVe6o784Ld745afiw9FySYhvO1YYI6s4R8RLD10qfM6n4o0lIZ66o7kyPfhyebsPvnNK3OvcaFXff108efvz4qjcp6ZOym97H4o3f/K2uO2ho+I28bx4zZIfd58pfp7avnzx9kp+nsm/djoTmE82zvv+8T+Ld+WP8vp6KaYtMa+yCckX7/rbXZ4uXjrT0dDXpNmuk5CyfvGnLcdbnnYX3sdCxi9vuo7frZCGsu7P3vFtiOd7i+u9sXSneEkeyz4nHc7HZ0S6zLJ0n/6jVl7Hvz9TtnT7EuGtEwfEU98o1lmZPzK9R6v5k7Xr5fpt6oFXTBLVrukA+tvviSf/yaR3nO79iwda6qT+7Nu/Ke7Zq18qStTe9k61M3ecEmLput5v0z641ef8RECW+Tv6hRAxeeUVH+yM8s7y/NvPl9vQwz8W91b7hIR9SCj/ds6RS7nfd1Y8/5D8+eLTtRPVt549JfuFO8WTj7b3a071O6Ytc+yfuso8LCaqc+n/TH3264tuFvccvlP+bFn/ozXxqszn2w7Pipv0S0o5TS3xS0VInpS3FR/3VbkeD87HeFFkfd9efTeGEjj4JDtbGVi8qw641cdKB7QQ94slWWnqDUsDVeHkwSBUhascsDcdezOrfOLFIw6VT2735aPyZ2gAfbP4zuqn2UH27uIjDqOfHdvTDd7+uT8Xh2Tj9NJqZIecLJ9sfPd9aC3pC8qXgPqboDwflJ2JkJ3OSY+T4eT1KKEHl05nneOzTfvz+t/K4Ep2TEvqOOlBVN7Ethdan2mgDYly07EfZoHhu4t/2xKMjAUdn73xr587rX0pygL+Up29X/yZqq+V/MmD4aPi+cK6ph64Buhx7Zq6yntEvKTS8Ms3xXdqAwp5//KjY3qWS5Uuj+qJkjLx9taZ7F9VOyP712dG+ynbh7Md6Tdef0zcuyhPvtTAVXYM+IvLK5/4YKeU92XxnMxzVWZ/Voh9VL9QOu567UPc9NdOu5f73Y+qsnlbPPVYoU2R9fboi7Isl35oqQcFjvU7RVvWzrHMhxLYF930x9+UZdG8/if/8ONsgGQ0s9BqyPilo2/3zAf34yG8vGPq+/bpuzGkoMEnM034ybPVBtqfaRiaRk5vOvaEeFD+dGqIvvb1rBH6YCO8U7r7jBqVlQfZs3Hby/frqPij+24Wf/AN+ULraGy3pPnUwGvfJ8CWvpB8Cam/ScpTdiY+J8NK6nqU1NRs1jm++5M1a8fw1qo6AfmmuGdKv5BYdN4kaC/6TEPqss8/bze1Ieaq6HviX1yCyYDjs1e+9XOntS8dbpq6Nfs5zp/L4jUZDIuH/lTcnb+g6X1755/Fx/kL7SLatU/OPSKDWxkEv3y2kgY3pjwetQ1WTLC9zW41cZ3R8tG6+ED+qA2o7G1P/8h9Z7Or3o0DNi6iytA9Pthx5f2N6dZ9HqIP6dRTO+0VF+59TDyjTqDlSf9z2Qn0h+KFM7I8msqyyKl+J2rLXHSU+VCC+yLdrtjX75hZWDFY/JIy7vM9HkLKO6a+W2zFvhvDChh8MtPWbhV/4HAwt3NpGKbEVGPDUqGnmu6fighaxP3ijx6SP6K2p/dLH0h3z7WMcjtJnE+NPPZ9IqrpC8mXkPqbqjxvFt85kb+38+pvxmO72VT4Yaa8j+mT+3d+LN6sntx/dFY8q66KWK7oppGgTKLbiz7TkKrOGfrzdn0b0sb3+OyZd/3ssX3Zwkb5YwY99tUjy6/t8xiEDG7XzDFWvrLsrlwedZNsbxNKeeLcKLIMneKDnVTepu1vm7Vk9rfvPqRLH+20T7nnRgNtalZGNqMifBCyJllb1salzIdSPhb8+iJ9nNjWb5lZaDdQ/JI07nM9HuLKu4/6vnX6bgwtYPBpQ2zISidu/7r4Wv5CBP1ZrSOxeuSzi6xY2XTg4ECgqqOyt23PNHjmQLrvTyOvBiXMJycpOrY+mfSF5EtA/U1Znvd5XKVIXo/Sy6c8168UtV7RTSE2b1K0F32mgTYkAZeTpQqf47NPofVzh7UvbbKrmOJOMWUach3QN3tbbDiOeoS1ay7HWAsT0M/ZZ5UoE2tvfeydFvvlj3dvbOT/HknZvnSLKkOn+GAnlbc8gc1ui5TH/7e/LOwPBB66D2mRvJ32KXdD3z70zilxb9JzDylhW9bMpcwHEtkX5cdJff38OOm65c6mx/ilj7jP6XiILe909X3r9d0YWvgDx0M73GD1xiA/gPRyxymxXz1ErXavtr98pLXOdXv1Bs+MONcf2JZeXKPptO/ZMpmOqil93Sr54lF/05bn+CrF0Y5ZSl7b1VO5bfdu18tOLurZBvrvVV5lvfcx8WjtSlH56k0fQsokdXvRZxpoQ8pC3ps96FKd3J3wKWP341NxTZfLeq51o11P7ctWIwN4dRVTPPRE7XkTtpliZpq/s4Ttmu3bkWwPtc0DcnW7Rf5vqwm1t37M7IHKFXb9jJDBxORVRHy7bctbbutH5gHKqv1Qae/6JqxGPZ68Z/zaaWee5W5mgyh+/Yyb2Lass99JWubNutIR3Re1HSc+F5+k8HOMZq59e3g+OB4PkeWdpL5vo74b/QkffPrFevIGql19Ouz4if3qPl11gHefkLj4+IaspBZu29OVvJReMy30bfHqP6SaJtzE53ayuu59N0ui6cWemtLXrZIvzvW3h/LUVynaO5R0262XnVz+Kb8CYuNb1rWpwQ5XdOOE5U3a9qLPNNCGVLm+txjkHX3xzuzbp5y//MJwOj5zrulyWc+tbjgYuH0Znn4wsDxxLz6c1LA+R2PjPf2bu1TtWunbkRrb3aZnXtQN0t6a27hHx5J87cUjpdfabt1Q+6we3ls66TrzdfGkOikYUHBeRcS327K8R+RJ7KpKuz5BVbMcggYj4voQJx7ttDPPcs+fE5VLdf5RFNuWufVPqcq8WXs60vRFtePEzCI67HebVfg5RjO3vj0yH5yPh/Dyjq/v26vvRn8CBp/0SGwS+rNaG/wPxb/8Qv5onQ57v1jKOvmU94C3dZ4t29MNXjWoMNNCOx+2aZUqn1wNEDhEMekLyRfP+ttLecrGP5v+Wp8aOtLLdntipgbrb6TIH+qXcAp6VXTeJGgv+kwDbUiwcpBr+/YpFw7HZ69i6+cOa19KzLeLqYHFyomUfohrs8I0fxfe7ZrLMdbg9Z/m+9TwIOeSIdpbM5NWL2ogKfuGs8JrXYO6pUEYtazOyryRf0jSvjgKLUMnO6i8a/IT1Kzc5clp/pDhofuQLinbaZ9y1z46K06qbw9Tx4X+9rJk5x+p2zIntjIfQKq+yBwn+ha1fBZR6G1WfcUvfcZ9vseDZ3lH1/et3HdjaAGDT3ok1vZAL2/6/vDWB1A63ldvvkkl+h5wxytSDdvLGzypcpVwdJtTUL4lzKdW7lfjJqOavpB88au//ZSnNJoa+rR4ofpoDKm37fZC32aRpSkvoz4f6pckbyLbiz7TQBuyBXQcn72L7c92VPsyNrqV8mXLwGLjs4bM1WzfEwrfds30Lf4nbnlw7Hp7yLDtbTp5+zJsWkPL0KX+7/zyzmcQGEP1IR6StdP+5zX5V8PrAUQ96yTZ1/Qnb8vclcu8f+n6In2cZLdb6VlE3nHIAPFLn3FfwPHgWt6x9X1r990YWtBtd/lIbJqrwmZ6XNMI6ujrTzuvEN08uud1NNUuQNz2dIN3+2nxRvGKn17eUA9rk/kWcktDunxqluIz+mRLX0i+uNff/spTuftRfZViUQaiJf1utw+jfbkjv7Ixvmc9tVR5E9Ne9JkG2pCtovn4HEJ8f7aT2hflk3P3ZLd/3bZ0vWHWTdPMjPATCt92rfSNQPlL3fQzMHyC4+Ha23RM2zB0Wr3L0CO+3enlnd/yMp51MEQf4qu5nfPjdV6jn19229IP9Ym0bK+TzpZN35a5qpZ5v9L2RaZ+vnYun0Xke5vVMPW337jP93hwKu/I+r4d+m4MK+yZT3sfEz96WR48aoS2dq+omlpnf8Ci1X1nswPr3cUDtfeoBzfeu/i2faTUpjLVzlf09vR9pU1BhQlUgm5pSJlPFik+o0+N6QvJF9f622d5KuYqRVXIdmVA+y11lSTlwzd96Ks5GcuDBJNJWSah7UWfaaAN2Tqajs+hRPZnSduXSZPBr6pbasr/jxpvo9BB/TunxMlC/X7rRB58Bp1QeLdr+rYKmYZ7v3JP7arw6Op2Qf6aZ3A8VHubiDr5sLYNQ/RbvnnlFd/ukPLOnvFVeYbL6JgrbK/nPiRIVzudfZOWQ347l7v8/Yw6sa/c0mXSId8f8lX2ZT20ZVWuZd6n1H2R6TMX1Sydjof5Vwxaf/uM+xr7/dDyjqzvo21s9b4bQwp/4LjshLKHp2WdbmGK4FcOiI0Tn1YqmRp9LK6jlnFHfdOxN7MHMwrZoRXXOfriUfH8L30eGFucape/0qb6DQxHf5GPOoduL5tK3drJ+aWvKl0+eey7vhe3un62OD2krr3sm/iUTVC+ONTfvstTuftM/gDCoiG2axVV1nrautTnQ/3S5k1YPvaZBtqQiuj2J47t+MwMkq64sla2VPsSzAS/kjoxrOZ3MaBW7bo8gVQnx+bved0OPaEIaNfUSaw8Dt5YErW+795FkT0EfxwfmSveft/IFNbehvXFSvb8JssDYpuoE7nidu5dvNXevuiv2B59tbiSnSTp96qv9JbGx1nIQ24D8sonvt0J5Z0dN/L0sriuzHs1U6Fa7mF9SHjdc1Fv5y6LRbOdbD/MjI0ODuX+yblH8oGCpT+vzcbIZ1vI+tp2wcC1fse0ZS79k0eZ9yV9X6TXVzpmy1Tzxv/8L0Z5v1LngzVuCSzvuPq+zfruntspjO25du3apv695vCFk9nP1574SfYTwNaUX1lWge7AVx0BIJG9v/97Yu/JPFDcFXGHmvlzR/7V28Oc9Gwtu67f2uXlDQBA+MwnAFvEZfHc4tvuV/cAABOX34Lld3vIzrH7+q3dXd4AADD4BGx/r/9UvHT7afFM8VYAAMAWlg++9PrNSltY9nDfXdVv7e7yBgBA4bY7AAAwcbvutjsAAIBd5Es3btwQxeWDDz4YLQAAAAAAAECML+3bt08Ul/37948WAAAAAAAAIMaeixcvlm6729wc//Pxt5/Lfn738AvZTwAAgD48ctdXR7fdEXcAAADsLE7PfPromcvZTwAAgL6YwSfiDgAAgO3pvffeE7feeqv+1xjfdgcAAAAAAIDeMPgEAAAAAACA3jD4BAAAAAAAgN4w+AQAAAAAAIDeMPgEAACwJayJY3v2iIMrG/rfAHUCwO60dmyP2HNwRdD69W+ovA4bfNpYEQdlR7jHthxb0ytJa8es6xRXyej1Sq8X3ltbX7G9JzJdahmt1rSOrVBSpb9gY+Wgfv8xGXaEySqRToNZitvLt3FQdMczeeBT/qyG9yXMt/LSkA8+2yvoyl9b3tWWWuF55JON77671neLzrJPUTYjYfnSVX+LnI6Xjn2yfrbtPQUpjlMAXTbEysFxO9B+zNXbm6bjt6TYvnW8YXzct3x2Q3vZNYCwsbIkzosZ8cChqfyFBOnqbO97EVgOGdf3dq9XzJPy4tBmUyfqqvvQGGu59/tBadHpKO1+IW3WbLG9R9GxlM/gXmt8YtJhS4SJ26wJNNzau2R1u7LYk2225RrrmH1oW1+vY+pQY5pct1nmlObiNlvLpJzfpVWb0t3xeZmB6kpucn1j/npAeyPzYOm8EPOLx4Vu/cb5YluKG5102Sr6/dbVW9sd9/YzU01ntV1u2I9qumaPzAtx9RXxqm85+ZBpCRt8Wn9fXJU/5lc3xeZmZTk3m69TUFxvfXlGnJ/za+TPL7UPJIxEpMss1dXK66yK+asLYtqzIXRO/8iGePWVq2Jmfl6GG+fFJZ+NKbpCz11fFuuFfVPpFzLvXY+ZTFZh58T5+dXC56hyFGJhWlbehg+Lzbfy+9fF8sx5mfTmeuO3ve78nT1X/Dy1ffniTCU/i5UlMJ9snPfds76n4lU2IfniXX8jjxdt8OMUgJO1Y9Ni4UCxDZFtvDzm5qptfNZ2lNsbE3N49XvnL7X0Vflx30wHjXPXxfK6Se843QcWplviH/3ZMw8IM85QEpWuAcWUg+t7vbYxYymLc8Krl6ROyCyXJ2hz50sxwPoDr4jpaoYnjIdC+ffnjlzik9lzYlWew8lE1E4W104vyLhN1sdTzbXPub3LxNVtW/xYDx/zejTjFetMiUMPqMC5Zf2NV0VetQ+NBxYkrxizUUCaI4+lUrplZZ85P9d5IXywurIl+kZ/G6++IvNgXhwpZkHIuc8kyjaUZ/vp3C5LpXV0+ZeOq9kjMrevild6HX2Srl27ttm0fO3En2RLzer8pnzrptyJdtb11jfl/srX5zdHL9vWM6/N5z9nZOta0vaeoHRVNK3jul3zmk/6jfXlTdlky7/pvGpNaNXqpmzHNsXMsszpdrLiyTTMbFaTNqLT0bT9/P0OeaH45ptlk7KBln+rpNdne4Z3/ur1mvI0JJ9sUu27g86yt322b/qC8sW9/o64lmfbPg1+nAKwaYw7KmztR94OFWKLTEf7bZhjfTk/rmttgZGtJ9u6ZVvboLdVS4Mj3aaUtp0gXZ3tfWIx5eD6Xtf1ovadOlHg2DcH9PtBZWTyoLgZ85pvf27LYyuP+MTkQ3Fdvf3u7dQlyzejKS9s9L54xzpOdaGQ/pY0WWPMNq5pNtuMOcYb0u1cPgPUlUn3jWF1taHsGvK7JkG6m7blvD9tadXlXkqX0zFT/DzHNsmaDnvflNUVlzbOwfXr1/VvBTItE3jmkxkNvy5uuAysHTmVzTq5unC6ZdRyQNO3iCz1TomXAtI/HumdEvsOyBdaR2zLzPTs5QuFKYqB8nQ0j7pPHV+UqVTJc0idb75ZzJ5TI/pXxcLpuO3F5K9N0nxq4LXvE2BLX0i+hNTfJOU58HEKIM5UdtAV2/g1cem8/DF/pHLVXx+fV98X6/kL7fYdEipEufrKq9armmtqI2oWyj79QsHGysNi4apMwqrnrBrNtCmLxy2tX0S6YmW3GDlfHo8pB9f3JiprV9SJsQP7WvvmkH4/uZ7OG7zik6nj4kKeCJGHRRtiRd0/1FSWHert3XCCY52pvH7a19ezTZpm9FX4xsDeae7tWLoq3u9qjHqvK5PvG4OYmXG3TOsXAk2ybD0Ft58d7bKdfTxm+pYss3q99W4bPHB8ShxfzLJaLHlNueyJnu53YJ9rMfumXzfIupHI7r+U77X209nUvGJQaKYOHhDOyWvk0jFMC1VHnToi73yzmRV5dsRszyN/nSTOp0Ye+z4R1fSF5EtI/U1Vnj0epwB6M2rjN27IEMoeqGbBlOsFLxOQ2YKvjfz5E9XbRHKmzVsWDXFjh3KbUhearoHFlIPre5OVtSvqxLi/nmu5Tcfsb9/xUJc+zhv0vnnEJ6MTRXUL4NrpqEFIIy6GDlGug36xjjm5tazfcMtdM58YOCTN6Y+l9fdVfZkRLmMnvdaVifeNgZKcNyqTLVt3Ie2nS7vsZ+rQA3LP0g+sFU1g8Mklcytmt8jsJ1lJD86pWuoZSPikvzrSm91/qeqZy56vi/x4uEVWx1j6s1pHU/WoeZfQfGvU0VC2bS8qf20S5pOT1EF1aiZ9IfkSUH9TludgxymAWNnVymLwpwPVZu7BlAm+qlfZW2ehOLV5LcwJR+nhFmVh6RpYTDm4vtd7GzLP1LMy1MW6bHF//qRBnZgSxy8sy22p85ymPBw6HmqR/LwhID4Rs+KUntEyHRkD19q7kfi63Soy1snrZ319M8Nj9BB9Zw4xcGCakx5LelBDzC8Kt7f1WFcm3jeG2biRDZklGeCZbNm6Cmk/XdrlJg3jMVP7hNpEn7Msowaf8h31a/Syh6PJfS09ub7T+CrGnMPQnmu6XNYrrTO9IA6oh3Vd8b2lzT399QbZjGrWH0anHlS3qR4cVn3AWmigE6zeGaTJt7p8lL7OdXte+Ztc3MCR075nS+Lgw1FT+rpV8sWj/qYtz56OUwBptQR/tquk5jYEZ1PHRd4UFK+yl6+mu7J9K5btwbn5CYO6TST/t1XCdPUtphxc3+uy3tTxK6MHrOaLeSCv5zcvUSeybV0xX8CS5aFMe/BDd+PioW5+5w3OPONrM6NF8TvvKWho71LU7a74MTrWaaufPpMQJNcYMzjNkcdS9TxEvku+zf0I7LOuKFutb+ySzy5qnmnode4z4bKtp3X8OWEK7Wdgu9w1HnPVdUQyQNTg03zhqen5Yp8iWMz0ufMz2TczeH8Zl76K4dLguabLZb3xOqpRV/sSeGLvlH59IJQONjNt1ePp89dvdFa6tOqNQ7J8q8gbozq37SXK32Du07VtuvfdLHFTdUM1pa9bJV+c628P5TnkcQogwJo4lgVt82LVEkhYn/OXXUH1U7tVw2EWik3pm1PVt+To18uanslRlypdrcwt/aO4Tb6mvt2n8FrX+XxMObi+N2wbs+JcVg71q+BddnWdGJkSx6+otOuTHTVTI2gAKi4ecuJx3uDMM77OnxOVC4uD29u7Mv+63R4/pol1avXTzEwKutWpS1yaY46lal6uy8qnzn9dv6Wv77qy1frGWL7nPpMs23pa5dLY9ruotp9u7XKS8ZgEBrntrpzpVwKnqcmMzaaW+QcMaZhGPfQecof06wa5GmyYaatND0sb06P7SejPau1oN0TWbrVOQ47NN5u2oKVle9H5a5Mqn1wNELBFMekLyRfP+ttLeQ5xnAIIsyFWDs7J1l0FTZVAU3/JRDPP6fvmVg39le3ZLJTWWyFc2rwGa5fyfXK5z8I7XQHMrGq9rKoNVr72uTFgjSkH1/fGlrV5ELJvWe3mOlGTn+xkdWP0oOSh46EuKc8bPOMTZWNFPJyd3cpjJ8so3zi4pb1rElq3bVLFOpXb3vKZSaG3aHXEwLFpTngsTR2/kA0EuD3Koce6MvG+cYuYVNk6S9F+2trlsTTjMfG2wQPHC0bT5pbEyo38pUHpRj24snWkP2+QpcoVxtHUPNvD0kr06H7nei70faWt34Lg+DyD2HwbcbwS2LC9+Py1SZhPrdyvgk5GNX0h+eJXf/spT6n34xRAiNE08VVL0KSfU2CbKt41fd9OP+A2O57z9q39Sr1pv+oBX5c8CHa9BcU3XQOLKQfX90aXte57vFEnqvLZBMZQ8ZCHZOcN/vH12mkVE+gBxNEzqB52noXV2t41Cq3bdelineLDwvXMJO9Ythpj2sWnOeWxZJ7P032Laa91ZeJ941YxmbJ1l679LLfLW8/2GnySZk/pqxgLqhUa2tToHvLRtD1PzenXDfLMslgvXF00i5riJ2tk55TRfHQ/xVUeU3mbR99HXzvbOWwcn29K3PbS5K9NunxqluIz+mRLX0i+uNff/spT6fs4BeBnY+VgdvvXzPJ6w6ybpquGbictNqN2YDq/ojx+hohd6RuL8pe66Wd0+ATBvukaVkw5uL43sqzNtz8FnHhQJ8ry23bGMyeGiId8Nffnfrzi67Vjur26oAcD/GZhdbd3DSLqdlnaWMfUi0sr+cwk31u03OpNmjSnP5Y6Bnd6ryuT7xtD+H0Tn5vBy9ZTqvaz2i570W1In7bd4NPoKsakVKbteWtKv773tKnDMAFMacqoDFAOqhH94sMX5OdfUfPt1Kh/7X5PNS3T/R5VNfVeNdZXF6Zr71EPzJyWCXa+IhOZb9HbC8lfVynzySLFZ/SpMX0h+eJaf/ssTyXlcQogjgzOVXshGwxxpbER1Bcdri6IhwvtzdqxPMgMOtk1t7AoTt9so2/7lmmYtjz0d3RVviB/zTMI9k7XkDzKoRbDuL7Xcb3s86vPTtHPRZEnqBdCMm631onsOWCVvBwdl4Xt9RwPBek6b8i+Dcwhv53ja/l7/tTn8q1lJh3y/a3PTHNp7/qo20WpYx0Tky+oGT4dD9GvcK43qdKc6FgaDwqdahncGaCu+LTJrgbog/KHobt/E5+TQcs2gG/76douBxh9W2Qfrl27ttm0fO3En2RLzfrypiy7Tfn2+jKzvLmuV9tcnc9em1/V/25iW6/1vaub8jCq/z1lulrWkX2P/NvM5rL5wATpr32mRW0ds7/WjYy3UVyKq8oKXvt7vlTSYc3XebkFi0T5VluK5VfkuL2g/B1Z35RtQXMaDJ98svHdd9f6btFZ9inKxgjKl/b6G1SeLftkqz/FNERtF4Czetyh2199LNaXSltSa6cc2+CGtsC0lbU2orXtaGpjq+2CQ9+SIF3OfX1KLuWg15mpJsLlvYrDenl7XF5q22tiyUtl19aJWn635KVHvx+TltK+tuZ/tT8vxxjOdSLTHp+Y/bF+psmXxvJ1b+/6qNtGH7HOKL3NG83/Xl26YkwtKM0N+eBzLDWm2yFvhqormVo6G9rVqgR5FHSM6/2v5Y21bdFLMa8SpLueZ2ZxrPcNacg07Z9i3ceG8rKksfaZbemoyPPHcf86XL9+Xf9WINOyRw0yyQRZHb5wMvv50TOXs5/YWtTI6/SCEMvrA19FAgCgB3tP3p/93BVxh5q9IDvxA6uT+caZSSOGsdjldQIAcmo24bRYEMti/cpx62w2pKdmWM2dnxerCb45/b333hO33nqr/tfY9rvtDtqaOL1wVYzvEQYAANtFfnuV3y0oOwcxjM3urhMAYJiH/Lc9gBtphT8HzAeDT9uV+hreFPd1AwCAgeWDL30HeVtV9uBUYpiK3V0nAKAof8h/3JdVwYMaWwh9DpgHbrsDAABbwq667Q4AADTKbgO7zq13Q0id10233e25ePFiafBpc3P8z8fffi77SRAIAAD6xuATAADA9tb4zKd9+/aJ4rJ///7RAgAAAAAAAMRwmvn03cMvZD8BAAD68MhdXx3NfCLuAAAA2Fl45hMAANgSuO0OAABge2u87U7/BAAAAAAAAJJj8AkAAAAAAAC9YfAJAAAAAAAAvWHwCQAAAAAAAL1h8AkAAAAAAAC9+dLs6WNi9oX/W/w/+gUAAAAAAAAgDSH+fxBYsrVi+uo+AAAAAElFTkSuQmCC"/>
          <p:cNvSpPr>
            <a:spLocks noChangeAspect="1" noChangeArrowheads="1"/>
          </p:cNvSpPr>
          <p:nvPr/>
        </p:nvSpPr>
        <p:spPr bwMode="auto">
          <a:xfrm>
            <a:off x="116681" y="-108347"/>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pt-BR" sz="1050">
              <a:solidFill>
                <a:srgbClr val="7030A0"/>
              </a:solidFill>
            </a:endParaRPr>
          </a:p>
        </p:txBody>
      </p:sp>
      <p:pic>
        <p:nvPicPr>
          <p:cNvPr id="9" name="Imagem 8"/>
          <p:cNvPicPr>
            <a:picLocks noChangeAspect="1"/>
          </p:cNvPicPr>
          <p:nvPr/>
        </p:nvPicPr>
        <p:blipFill>
          <a:blip r:embed="rId3"/>
          <a:stretch>
            <a:fillRect/>
          </a:stretch>
        </p:blipFill>
        <p:spPr>
          <a:xfrm>
            <a:off x="1084148" y="2922729"/>
            <a:ext cx="7816644" cy="1161573"/>
          </a:xfrm>
          <a:prstGeom prst="rect">
            <a:avLst/>
          </a:prstGeom>
        </p:spPr>
      </p:pic>
      <p:grpSp>
        <p:nvGrpSpPr>
          <p:cNvPr id="5" name="Google Shape;73;p15">
            <a:extLst>
              <a:ext uri="{FF2B5EF4-FFF2-40B4-BE49-F238E27FC236}">
                <a16:creationId xmlns:a16="http://schemas.microsoft.com/office/drawing/2014/main" id="{BBC506D2-C18B-81B3-8546-2901C05BB266}"/>
              </a:ext>
            </a:extLst>
          </p:cNvPr>
          <p:cNvGrpSpPr/>
          <p:nvPr/>
        </p:nvGrpSpPr>
        <p:grpSpPr>
          <a:xfrm>
            <a:off x="0" y="4585144"/>
            <a:ext cx="8449056" cy="596954"/>
            <a:chOff x="0" y="4474098"/>
            <a:chExt cx="9144000" cy="708000"/>
          </a:xfrm>
        </p:grpSpPr>
        <p:sp>
          <p:nvSpPr>
            <p:cNvPr id="7" name="Google Shape;74;p15">
              <a:extLst>
                <a:ext uri="{FF2B5EF4-FFF2-40B4-BE49-F238E27FC236}">
                  <a16:creationId xmlns:a16="http://schemas.microsoft.com/office/drawing/2014/main" id="{29413181-8468-AF34-E8B5-77DF490256CA}"/>
                </a:ext>
              </a:extLst>
            </p:cNvPr>
            <p:cNvSpPr/>
            <p:nvPr/>
          </p:nvSpPr>
          <p:spPr>
            <a:xfrm>
              <a:off x="0" y="4474098"/>
              <a:ext cx="9144000" cy="70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75;p15">
              <a:extLst>
                <a:ext uri="{FF2B5EF4-FFF2-40B4-BE49-F238E27FC236}">
                  <a16:creationId xmlns:a16="http://schemas.microsoft.com/office/drawing/2014/main" id="{B66CAB1C-9EED-2D9D-380B-5A391FD945C4}"/>
                </a:ext>
              </a:extLst>
            </p:cNvPr>
            <p:cNvGrpSpPr/>
            <p:nvPr/>
          </p:nvGrpSpPr>
          <p:grpSpPr>
            <a:xfrm>
              <a:off x="5592275" y="4645600"/>
              <a:ext cx="1343375" cy="533264"/>
              <a:chOff x="7676800" y="4493200"/>
              <a:chExt cx="1343375" cy="533264"/>
            </a:xfrm>
          </p:grpSpPr>
          <p:sp>
            <p:nvSpPr>
              <p:cNvPr id="13" name="Google Shape;76;p15">
                <a:extLst>
                  <a:ext uri="{FF2B5EF4-FFF2-40B4-BE49-F238E27FC236}">
                    <a16:creationId xmlns:a16="http://schemas.microsoft.com/office/drawing/2014/main" id="{25970168-8D88-1C8C-F439-18B9AB8DBED9}"/>
                  </a:ext>
                </a:extLst>
              </p:cNvPr>
              <p:cNvSpPr/>
              <p:nvPr/>
            </p:nvSpPr>
            <p:spPr>
              <a:xfrm>
                <a:off x="8627331" y="4529850"/>
                <a:ext cx="266100" cy="258600"/>
              </a:xfrm>
              <a:prstGeom prst="roundRect">
                <a:avLst>
                  <a:gd name="adj" fmla="val 0"/>
                </a:avLst>
              </a:prstGeom>
              <a:solidFill>
                <a:srgbClr val="B4A7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7;p15">
                <a:extLst>
                  <a:ext uri="{FF2B5EF4-FFF2-40B4-BE49-F238E27FC236}">
                    <a16:creationId xmlns:a16="http://schemas.microsoft.com/office/drawing/2014/main" id="{EB65BF3B-D52B-BCD7-3346-3D1CDB73F409}"/>
                  </a:ext>
                </a:extLst>
              </p:cNvPr>
              <p:cNvSpPr txBox="1"/>
              <p:nvPr/>
            </p:nvSpPr>
            <p:spPr>
              <a:xfrm>
                <a:off x="7676800" y="4493200"/>
                <a:ext cx="1100100" cy="4710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Clr>
                    <a:srgbClr val="000000"/>
                  </a:buClr>
                  <a:buSzPts val="1100"/>
                  <a:buFont typeface="Arial"/>
                  <a:buNone/>
                </a:pPr>
                <a:r>
                  <a:rPr lang="pt-BR" sz="2100">
                    <a:solidFill>
                      <a:srgbClr val="B4A7D6"/>
                    </a:solidFill>
                    <a:latin typeface="Sniglet"/>
                    <a:ea typeface="Sniglet"/>
                    <a:cs typeface="Sniglet"/>
                    <a:sym typeface="Sniglet"/>
                  </a:rPr>
                  <a:t>digital</a:t>
                </a:r>
                <a:endParaRPr sz="2100">
                  <a:solidFill>
                    <a:srgbClr val="B4A7D6"/>
                  </a:solidFill>
                  <a:latin typeface="Sniglet"/>
                  <a:ea typeface="Sniglet"/>
                  <a:cs typeface="Sniglet"/>
                  <a:sym typeface="Sniglet"/>
                </a:endParaRPr>
              </a:p>
              <a:p>
                <a:pPr marL="0" lvl="0" indent="0" algn="ctr" rtl="0">
                  <a:lnSpc>
                    <a:spcPct val="80000"/>
                  </a:lnSpc>
                  <a:spcBef>
                    <a:spcPts val="0"/>
                  </a:spcBef>
                  <a:spcAft>
                    <a:spcPts val="0"/>
                  </a:spcAft>
                  <a:buNone/>
                </a:pPr>
                <a:endParaRPr sz="100">
                  <a:solidFill>
                    <a:srgbClr val="B4A7D6"/>
                  </a:solidFill>
                  <a:latin typeface="Capriola"/>
                  <a:ea typeface="Capriola"/>
                  <a:cs typeface="Capriola"/>
                  <a:sym typeface="Capriola"/>
                </a:endParaRPr>
              </a:p>
            </p:txBody>
          </p:sp>
          <p:sp>
            <p:nvSpPr>
              <p:cNvPr id="15" name="Google Shape;78;p15">
                <a:extLst>
                  <a:ext uri="{FF2B5EF4-FFF2-40B4-BE49-F238E27FC236}">
                    <a16:creationId xmlns:a16="http://schemas.microsoft.com/office/drawing/2014/main" id="{7BB2AA2C-99BC-2481-6093-23AC16A90DF6}"/>
                  </a:ext>
                </a:extLst>
              </p:cNvPr>
              <p:cNvSpPr txBox="1"/>
              <p:nvPr/>
            </p:nvSpPr>
            <p:spPr>
              <a:xfrm>
                <a:off x="8127492" y="4719875"/>
                <a:ext cx="892683" cy="306589"/>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pt-BR" sz="600" dirty="0">
                    <a:solidFill>
                      <a:srgbClr val="B4A7D6"/>
                    </a:solidFill>
                    <a:latin typeface="Varela Round"/>
                    <a:ea typeface="Varela Round"/>
                    <a:cs typeface="Varela Round"/>
                    <a:sym typeface="Varela Round"/>
                  </a:rPr>
                  <a:t>PORTFÓLIO</a:t>
                </a:r>
                <a:endParaRPr sz="500" dirty="0">
                  <a:solidFill>
                    <a:srgbClr val="B4A7D6"/>
                  </a:solidFill>
                </a:endParaRPr>
              </a:p>
            </p:txBody>
          </p:sp>
        </p:grpSp>
        <p:pic>
          <p:nvPicPr>
            <p:cNvPr id="11" name="Google Shape;79;p15">
              <a:extLst>
                <a:ext uri="{FF2B5EF4-FFF2-40B4-BE49-F238E27FC236}">
                  <a16:creationId xmlns:a16="http://schemas.microsoft.com/office/drawing/2014/main" id="{02E699FD-28BF-7BC2-87C3-EC9A09BFC449}"/>
                </a:ext>
              </a:extLst>
            </p:cNvPr>
            <p:cNvPicPr preferRelativeResize="0"/>
            <p:nvPr/>
          </p:nvPicPr>
          <p:blipFill>
            <a:blip r:embed="rId4">
              <a:alphaModFix/>
            </a:blip>
            <a:stretch>
              <a:fillRect/>
            </a:stretch>
          </p:blipFill>
          <p:spPr>
            <a:xfrm>
              <a:off x="4079400" y="4645612"/>
              <a:ext cx="1360476" cy="366650"/>
            </a:xfrm>
            <a:prstGeom prst="rect">
              <a:avLst/>
            </a:prstGeom>
            <a:noFill/>
            <a:ln>
              <a:noFill/>
            </a:ln>
          </p:spPr>
        </p:pic>
        <p:pic>
          <p:nvPicPr>
            <p:cNvPr id="12" name="Google Shape;80;p15">
              <a:extLst>
                <a:ext uri="{FF2B5EF4-FFF2-40B4-BE49-F238E27FC236}">
                  <a16:creationId xmlns:a16="http://schemas.microsoft.com/office/drawing/2014/main" id="{4B38D6DA-492C-3DF6-2443-D00C30B7BF74}"/>
                </a:ext>
              </a:extLst>
            </p:cNvPr>
            <p:cNvPicPr preferRelativeResize="0"/>
            <p:nvPr/>
          </p:nvPicPr>
          <p:blipFill>
            <a:blip r:embed="rId5">
              <a:alphaModFix amt="77000"/>
            </a:blip>
            <a:stretch>
              <a:fillRect/>
            </a:stretch>
          </p:blipFill>
          <p:spPr>
            <a:xfrm>
              <a:off x="2335077" y="4542086"/>
              <a:ext cx="1537777" cy="573714"/>
            </a:xfrm>
            <a:prstGeom prst="rect">
              <a:avLst/>
            </a:prstGeom>
            <a:noFill/>
            <a:ln>
              <a:noFill/>
            </a:ln>
          </p:spPr>
        </p:pic>
      </p:grpSp>
    </p:spTree>
    <p:extLst>
      <p:ext uri="{BB962C8B-B14F-4D97-AF65-F5344CB8AC3E}">
        <p14:creationId xmlns:p14="http://schemas.microsoft.com/office/powerpoint/2010/main" val="91407710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ips_entregav3_Dez2023" id="{321D9205-E72D-9845-AF77-841DD1E46A61}" vid="{6C6BCFB6-30BD-3241-BE7C-460D37BA37A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c44d7d8-a149-432c-a72c-2d3b3d2b8d35" xsi:nil="true"/>
    <lcf76f155ced4ddcb4097134ff3c332f xmlns="720ab28d-ea4c-49ff-b0c1-43ca4181e6f3">
      <Terms xmlns="http://schemas.microsoft.com/office/infopath/2007/PartnerControls"/>
    </lcf76f155ced4ddcb4097134ff3c332f>
    <_Flow_SignoffStatus xmlns="720ab28d-ea4c-49ff-b0c1-43ca4181e6f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C0BEEA1AF945FF4E9BEA3E1618E1D1DF" ma:contentTypeVersion="14" ma:contentTypeDescription="Criar um novo documento." ma:contentTypeScope="" ma:versionID="04f6c40361287c0f702d8fc2d212c20f">
  <xsd:schema xmlns:xsd="http://www.w3.org/2001/XMLSchema" xmlns:xs="http://www.w3.org/2001/XMLSchema" xmlns:p="http://schemas.microsoft.com/office/2006/metadata/properties" xmlns:ns2="720ab28d-ea4c-49ff-b0c1-43ca4181e6f3" xmlns:ns3="ac44d7d8-a149-432c-a72c-2d3b3d2b8d35" targetNamespace="http://schemas.microsoft.com/office/2006/metadata/properties" ma:root="true" ma:fieldsID="886a19f76bd4c53cef64263fb31e9a3d" ns2:_="" ns3:_="">
    <xsd:import namespace="720ab28d-ea4c-49ff-b0c1-43ca4181e6f3"/>
    <xsd:import namespace="ac44d7d8-a149-432c-a72c-2d3b3d2b8d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0ab28d-ea4c-49ff-b0c1-43ca4181e6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Etiquetas de Imagem" ma:readOnly="false" ma:fieldId="{5cf76f15-5ced-4ddc-b409-7134ff3c332f}" ma:taxonomyMulti="true" ma:sspId="47314af4-d308-44cd-9263-95fda59d53f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_Flow_SignoffStatus" ma:index="21" nillable="true" ma:displayName="Estado da aprovação" ma:internalName="Estado_x0020_da_x0020_aprova_x00e7__x00e3_o">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44d7d8-a149-432c-a72c-2d3b3d2b8d35" elementFormDefault="qualified">
    <xsd:import namespace="http://schemas.microsoft.com/office/2006/documentManagement/types"/>
    <xsd:import namespace="http://schemas.microsoft.com/office/infopath/2007/PartnerControls"/>
    <xsd:element name="SharedWithUsers" ma:index="10" nillable="true" ma:displayName="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talhes de Partilhado Com" ma:internalName="SharedWithDetails" ma:readOnly="true">
      <xsd:simpleType>
        <xsd:restriction base="dms:Note">
          <xsd:maxLength value="255"/>
        </xsd:restriction>
      </xsd:simpleType>
    </xsd:element>
    <xsd:element name="TaxCatchAll" ma:index="14" nillable="true" ma:displayName="Taxonomy Catch All Column" ma:hidden="true" ma:list="{87c758b0-97d6-4bbd-bebf-7688bcd0aa73}" ma:internalName="TaxCatchAll" ma:showField="CatchAllData" ma:web="ac44d7d8-a149-432c-a72c-2d3b3d2b8d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4AA097-906D-41CC-83AF-85E1A6DD9FE7}">
  <ds:schemaRefs>
    <ds:schemaRef ds:uri="http://schemas.microsoft.com/sharepoint/v3/contenttype/forms"/>
  </ds:schemaRefs>
</ds:datastoreItem>
</file>

<file path=customXml/itemProps2.xml><?xml version="1.0" encoding="utf-8"?>
<ds:datastoreItem xmlns:ds="http://schemas.openxmlformats.org/officeDocument/2006/customXml" ds:itemID="{383AF41B-E158-4728-87EB-0FBDEBFCD8FF}">
  <ds:schemaRefs>
    <ds:schemaRef ds:uri="720ab28d-ea4c-49ff-b0c1-43ca4181e6f3"/>
    <ds:schemaRef ds:uri="ac44d7d8-a149-432c-a72c-2d3b3d2b8d35"/>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495C026-191B-4F29-BCE7-49AAE6F2A041}">
  <ds:schemaRefs>
    <ds:schemaRef ds:uri="720ab28d-ea4c-49ff-b0c1-43ca4181e6f3"/>
    <ds:schemaRef ds:uri="ac44d7d8-a149-432c-a72c-2d3b3d2b8d3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Simple Light</Template>
  <TotalTime>1527</TotalTime>
  <Words>2340</Words>
  <Application>Microsoft Office PowerPoint</Application>
  <PresentationFormat>Apresentação na tela (16:9)</PresentationFormat>
  <Paragraphs>393</Paragraphs>
  <Slides>51</Slides>
  <Notes>9</Notes>
  <HiddenSlides>0</HiddenSlides>
  <MMClips>0</MMClips>
  <ScaleCrop>false</ScaleCrop>
  <HeadingPairs>
    <vt:vector size="6" baseType="variant">
      <vt:variant>
        <vt:lpstr>Fontes usadas</vt:lpstr>
      </vt:variant>
      <vt:variant>
        <vt:i4>13</vt:i4>
      </vt:variant>
      <vt:variant>
        <vt:lpstr>Tema</vt:lpstr>
      </vt:variant>
      <vt:variant>
        <vt:i4>1</vt:i4>
      </vt:variant>
      <vt:variant>
        <vt:lpstr>Títulos de slides</vt:lpstr>
      </vt:variant>
      <vt:variant>
        <vt:i4>51</vt:i4>
      </vt:variant>
    </vt:vector>
  </HeadingPairs>
  <TitlesOfParts>
    <vt:vector size="65" baseType="lpstr">
      <vt:lpstr>Arial</vt:lpstr>
      <vt:lpstr>Calibri</vt:lpstr>
      <vt:lpstr>Capriola</vt:lpstr>
      <vt:lpstr>DM Sans</vt:lpstr>
      <vt:lpstr>Gotham</vt:lpstr>
      <vt:lpstr>Gotham Black</vt:lpstr>
      <vt:lpstr>Graphik</vt:lpstr>
      <vt:lpstr>Helvetica Neue</vt:lpstr>
      <vt:lpstr>Open Sans</vt:lpstr>
      <vt:lpstr>Raleway</vt:lpstr>
      <vt:lpstr>Sniglet</vt:lpstr>
      <vt:lpstr>Varela Round</vt:lpstr>
      <vt:lpstr>Verdana</vt:lpstr>
      <vt:lpstr>Simple Light</vt:lpstr>
      <vt:lpstr>Apresentação do PowerPoint</vt:lpstr>
      <vt:lpstr>Agenda</vt:lpstr>
      <vt:lpstr>Gestão do Projeto</vt:lpstr>
      <vt:lpstr>PROJETO PROADI IPS-BRASIL</vt:lpstr>
      <vt:lpstr>IPS –Brasil – objetivos específicos</vt:lpstr>
      <vt:lpstr>Apresentação do PowerPoint</vt:lpstr>
      <vt:lpstr>Apresentação do PowerPoint</vt:lpstr>
      <vt:lpstr>Apresentação do PowerPoint</vt:lpstr>
      <vt:lpstr>Metodologia utilizada para atualizar a OBM</vt:lpstr>
      <vt:lpstr>Apresentação do PowerPoint</vt:lpstr>
      <vt:lpstr>Apresentação do PowerPoint</vt:lpstr>
      <vt:lpstr>Apresentação do PowerPoint</vt:lpstr>
      <vt:lpstr>Apresentação do PowerPoint</vt:lpstr>
      <vt:lpstr>Sumário Internacional do Paciente (IPS - International Patient Summary)</vt:lpstr>
      <vt:lpstr>Princípios do Sumário Internacional do Paciente -SIP</vt:lpstr>
      <vt:lpstr>Apresentação do PowerPoint</vt:lpstr>
      <vt:lpstr>Considerações Importantes</vt:lpstr>
      <vt:lpstr>Apresentação do PowerPoint</vt:lpstr>
      <vt:lpstr>FASES DA CONSTRUÇÃO DO IPS</vt:lpstr>
      <vt:lpstr>Apresentação do PowerPoint</vt:lpstr>
      <vt:lpstr>FASES DA CONSTRUÇÃO DO IPS</vt:lpstr>
      <vt:lpstr>Apresentação do PowerPoint</vt:lpstr>
      <vt:lpstr>Apresentação do PowerPoint</vt:lpstr>
      <vt:lpstr>Apresentação do PowerPoint</vt:lpstr>
      <vt:lpstr>Apresentação do PowerPoint</vt:lpstr>
      <vt:lpstr>Apresentação do PowerPoint</vt:lpstr>
      <vt:lpstr>Mapeamento Codesystem</vt:lpstr>
      <vt:lpstr>Arquitetura proposta / casos de uso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Exemplos IPS</vt:lpstr>
      <vt:lpstr>Apresentação do PowerPoint</vt:lpstr>
      <vt:lpstr>Execução Financeira IPS-Brasil 2023</vt:lpstr>
      <vt:lpstr>Apresentação do PowerPoint</vt:lpstr>
      <vt:lpstr>A importância de incorporar um Serviço de Terminologia no MS</vt:lpstr>
      <vt:lpstr>Apresentação do PowerPoint</vt:lpstr>
      <vt:lpstr>Apresentação do PowerPoint</vt:lpstr>
      <vt:lpstr>Participações em eventos</vt:lpstr>
      <vt:lpstr>Apresentação do PowerPoint</vt:lpstr>
      <vt:lpstr>Apresentação do PowerPoint</vt:lpstr>
      <vt:lpstr>Que as sementes que plantamos em 2023 possam florescer em 2024!!!</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Beatriz de Faria Leao</dc:creator>
  <cp:lastModifiedBy>Monalisa</cp:lastModifiedBy>
  <cp:revision>24</cp:revision>
  <dcterms:created xsi:type="dcterms:W3CDTF">2023-12-18T21:24:32Z</dcterms:created>
  <dcterms:modified xsi:type="dcterms:W3CDTF">2023-12-20T15:16:01Z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0x010100C0BEEA1AF945FF4E9BEA3E1618E1D1DF</vt:lpwstr>
  </property>
  <property fmtid="{D5CDD505-2E9C-101B-9397-08002B2CF9AE}" pid="3" name="MediaServiceImageTags">
    <vt:lpwstr/>
  </property>
</Properties>
</file>